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9.xml" ContentType="application/vnd.openxmlformats-officedocument.presentationml.tags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0" r:id="rId1"/>
    <p:sldMasterId id="2147483651" r:id="rId2"/>
  </p:sldMasterIdLst>
  <p:notesMasterIdLst>
    <p:notesMasterId r:id="rId31"/>
  </p:notesMasterIdLst>
  <p:sldIdLst>
    <p:sldId id="368" r:id="rId3"/>
    <p:sldId id="543" r:id="rId4"/>
    <p:sldId id="545" r:id="rId5"/>
    <p:sldId id="417" r:id="rId6"/>
    <p:sldId id="544" r:id="rId7"/>
    <p:sldId id="546" r:id="rId8"/>
    <p:sldId id="547" r:id="rId9"/>
    <p:sldId id="549" r:id="rId10"/>
    <p:sldId id="550" r:id="rId11"/>
    <p:sldId id="551" r:id="rId12"/>
    <p:sldId id="554" r:id="rId13"/>
    <p:sldId id="555" r:id="rId14"/>
    <p:sldId id="548" r:id="rId15"/>
    <p:sldId id="556" r:id="rId16"/>
    <p:sldId id="557" r:id="rId17"/>
    <p:sldId id="558" r:id="rId18"/>
    <p:sldId id="559" r:id="rId19"/>
    <p:sldId id="560" r:id="rId20"/>
    <p:sldId id="561" r:id="rId21"/>
    <p:sldId id="564" r:id="rId22"/>
    <p:sldId id="569" r:id="rId23"/>
    <p:sldId id="570" r:id="rId24"/>
    <p:sldId id="562" r:id="rId25"/>
    <p:sldId id="563" r:id="rId26"/>
    <p:sldId id="565" r:id="rId27"/>
    <p:sldId id="566" r:id="rId28"/>
    <p:sldId id="567" r:id="rId29"/>
    <p:sldId id="568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8F8F8"/>
    <a:srgbClr val="FFFF99"/>
    <a:srgbClr val="000099"/>
    <a:srgbClr val="FF9900"/>
    <a:srgbClr val="33CC33"/>
    <a:srgbClr val="FF0000"/>
    <a:srgbClr val="99FF66"/>
    <a:srgbClr val="4D4D4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6973" autoAdjust="0"/>
    <p:restoredTop sz="95509" autoAdjust="0"/>
  </p:normalViewPr>
  <p:slideViewPr>
    <p:cSldViewPr snapToGrid="0" showGuides="1">
      <p:cViewPr>
        <p:scale>
          <a:sx n="75" d="100"/>
          <a:sy n="75" d="100"/>
        </p:scale>
        <p:origin x="-1248" y="-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E6248BA-C0D3-408F-9B31-436575650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7524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1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and videos now are broadcast</a:t>
            </a:r>
            <a:r>
              <a:rPr lang="en-US" baseline="0" dirty="0" smtClean="0"/>
              <a:t> to thousands and millions, but generally by a centralized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48BA-C0D3-408F-9B31-4365756506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93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</a:t>
            </a:r>
            <a:r>
              <a:rPr lang="en-US" baseline="0" dirty="0" smtClean="0"/>
              <a:t> there were millions of images being viewed by small audiences.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48BA-C0D3-408F-9B31-4365756506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93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</a:t>
            </a:r>
            <a:r>
              <a:rPr lang="en-US" baseline="0" dirty="0" smtClean="0"/>
              <a:t> there were millions of images being viewed by </a:t>
            </a:r>
            <a:r>
              <a:rPr lang="en-US" baseline="0" smtClean="0"/>
              <a:t>small audiences.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48BA-C0D3-408F-9B31-4365756506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937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48BA-C0D3-408F-9B31-4365756506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937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And,</a:t>
            </a:r>
            <a:r>
              <a:rPr lang="en-US" baseline="0" dirty="0" smtClean="0"/>
              <a:t> there were millions of images being viewed by </a:t>
            </a:r>
            <a:r>
              <a:rPr lang="en-US" baseline="0" smtClean="0"/>
              <a:t>small audiences.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48BA-C0D3-408F-9B31-4365756506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7937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  <a:r>
              <a:rPr lang="en-US" baseline="0" dirty="0" smtClean="0"/>
              <a:t> Faster than CDC!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48BA-C0D3-408F-9B31-4365756506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5087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28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2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3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2D793-2B10-4B32-8DEA-BA3CEBE069D6}" type="slidenum">
              <a:rPr lang="en-US"/>
              <a:pPr/>
              <a:t>4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</a:t>
            </a:r>
            <a:r>
              <a:rPr lang="en-US" baseline="0" dirty="0" smtClean="0"/>
              <a:t> the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5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6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7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</a:t>
            </a:r>
            <a:r>
              <a:rPr lang="en-US" baseline="0" dirty="0" smtClean="0"/>
              <a:t> have images? Telling stories, recording events.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slides show how the accuracy of depiction scenes improves over time, how the process becomes easier, and how it becomes a consumer process… 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photograph:</a:t>
            </a:r>
            <a:r>
              <a:rPr lang="en-US" baseline="0" dirty="0" smtClean="0"/>
              <a:t> 1825, </a:t>
            </a:r>
            <a:r>
              <a:rPr lang="en-US" baseline="0" dirty="0" err="1" smtClean="0"/>
              <a:t>Daguerrotpye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48BA-C0D3-408F-9B31-4365756506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523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834B8-BA82-42A1-994E-AF8E8AD54F09}" type="slidenum">
              <a:rPr lang="en-US"/>
              <a:pPr/>
              <a:t>13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</a:t>
            </a:r>
            <a:r>
              <a:rPr lang="en-US" baseline="0" dirty="0" smtClean="0"/>
              <a:t> Eastman made it so everyone could capture snapshots. The Kodak camera was introduced in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7B052-C495-43FA-9A15-A6E62C0D4B0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705C9-80D2-466D-AD00-BB317B9DD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33A7E4-FB20-4958-86F5-F8F347AFB09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C1CDC-D3EE-4A84-A2CA-477FB809D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61FBA2-3A6B-4A36-8940-4EA3900B3AE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CC16E-7CA4-4CDE-9D2F-792EF2055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29375" y="6172200"/>
            <a:ext cx="2590800" cy="685800"/>
          </a:xfrm>
        </p:spPr>
        <p:txBody>
          <a:bodyPr/>
          <a:lstStyle>
            <a:lvl1pPr>
              <a:defRPr/>
            </a:lvl1pPr>
          </a:lstStyle>
          <a:p>
            <a:fld id="{EA1FAC18-6B40-4D86-9514-DDF6DD03F3A9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62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C7C6FF-99C0-4DCC-A95C-88CC248A6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E55015-8F6F-4398-808F-293CD24FC6AC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6CF86-0B6F-4A57-BC37-9C070F49E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A63F0F-2B11-4ACB-AEF4-2A57E882653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8EEE6-9A11-46DA-AD91-9C972AA08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EFE187-9794-4415-83ED-F308576DF4BF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2396A-7FC9-482C-A976-61BE64D5E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BD5BB3-9DD1-4FCC-ADCA-BC8D0A76FE7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8B20E-EF72-4595-91EF-075BE06D8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CEA846-A6C2-4DB8-96FA-F90898EB61F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3961-63F6-4C50-8F9C-069A7D360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5F6713-A4F4-40F9-991E-0CC5170F11A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7C815-D6EE-4BAE-84EE-E4AB6BE42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067B56-82C8-4365-B103-1F2416F770E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CD4BA-2208-47D2-862D-061D8C8B8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A6D04B-32AB-4EA8-9557-D163B6F9113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FA5E5-2662-40AA-82A5-1021FC50A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A8CE9F-7246-4153-BAC8-9C5278A1461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7775-850D-4A97-A626-265B06672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E40C21-C513-4BFA-9851-C31A6929C3A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28DFC-35E7-4327-8502-3FC61B639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7EF725-9138-4714-A812-0280E5882E5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9597-A248-4154-9831-B8DD6F0D0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AD7799-66FC-43B7-8510-2008DCAB75A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F7EDF-4BFC-4164-888E-4C6EA1B3F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D08B1-7436-4F76-B831-1A6082DBC0AF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5AD83-5D93-461A-8361-CF8E93D65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DFAE88-F891-462F-9B45-A7F4A41DE66B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90BF-C5C2-4430-B0E4-BAAEEB517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4DE0EE-DFFF-42AF-B5C5-DE3A3FD2784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43026-3A46-4B6D-955E-D3A18D508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3B3DDB-5E7B-4830-B189-F9EBF69C655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A965A-A1DE-4598-A2D7-3101003DE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4496D9-3517-4E5B-A76A-54029DD6780E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481E1-1600-4477-833C-B58E8D3F2B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1BA920-6EE0-489C-9E75-23FA01D7E154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55AD-316E-4B74-B710-99A57C691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D0DD4E-EB2C-4BB5-B6F0-EA5390699BA5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E22AA-CD57-4547-803F-E6CC42ACB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75" y="61722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745F3163-4C2E-4B37-B01E-60585E7F005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566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6BC23A95-05F8-4EA6-859B-F2D38CDA4C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6279" name="Line 7"/>
          <p:cNvSpPr>
            <a:spLocks noChangeShapeType="1"/>
          </p:cNvSpPr>
          <p:nvPr userDrawn="1"/>
        </p:nvSpPr>
        <p:spPr bwMode="auto">
          <a:xfrm>
            <a:off x="762000" y="1189038"/>
            <a:ext cx="7569200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6280" name="Line 8"/>
          <p:cNvSpPr>
            <a:spLocks noChangeShapeType="1"/>
          </p:cNvSpPr>
          <p:nvPr userDrawn="1"/>
        </p:nvSpPr>
        <p:spPr bwMode="auto">
          <a:xfrm>
            <a:off x="762000" y="1189038"/>
            <a:ext cx="7569200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Font typeface="Wingdings" pitchFamily="2" charset="2"/>
        <a:buChar char="§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75" y="61722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fld id="{F2145C26-5345-40FB-9243-16276B2753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579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6E242249-F6F5-46F3-82DA-71D47A9C9E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0"/>
        </a:spcAft>
        <a:buFont typeface="Wingdings" pitchFamily="2" charset="2"/>
        <a:buChar char="§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ga.hu/art/g/ghiberti/2n_door2.jpg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hyperlink" Target="http://easyweb.easynet.co.uk/giorgio.vasari/ghiberti/ghiberti.htm" TargetMode="External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3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www.flickr.com/photos/lou/" TargetMode="External"/><Relationship Id="rId5" Type="http://schemas.openxmlformats.org/officeDocument/2006/relationships/hyperlink" Target="http://www.flickr.com/photos/lou/197198984/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t/press_statistics" TargetMode="External"/><Relationship Id="rId4" Type="http://schemas.openxmlformats.org/officeDocument/2006/relationships/hyperlink" Target="http://pdf.secdatabase.com/700/0001193125-12-316895.pdf" TargetMode="External"/><Relationship Id="rId5" Type="http://schemas.openxmlformats.org/officeDocument/2006/relationships/hyperlink" Target="http://twittercounter.com/" TargetMode="External"/><Relationship Id="rId6" Type="http://schemas.openxmlformats.org/officeDocument/2006/relationships/hyperlink" Target="http://arxiv.org/pdf/1111.4570v3.pdf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1</a:t>
            </a:fld>
            <a:endParaRPr lang="en-US"/>
          </a:p>
          <a:p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09625"/>
            <a:ext cx="7772400" cy="1470025"/>
          </a:xfrm>
        </p:spPr>
        <p:txBody>
          <a:bodyPr/>
          <a:lstStyle/>
          <a:p>
            <a:pPr algn="ctr"/>
            <a:r>
              <a:rPr lang="en-US" sz="4800" dirty="0" smtClean="0"/>
              <a:t>Visual Processing for </a:t>
            </a:r>
            <a:br>
              <a:rPr lang="en-US" sz="4800" dirty="0" smtClean="0"/>
            </a:br>
            <a:r>
              <a:rPr lang="en-US" sz="4800" dirty="0" smtClean="0"/>
              <a:t>Social Media</a:t>
            </a:r>
            <a:endParaRPr lang="en-US" sz="480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55900"/>
            <a:ext cx="6400800" cy="264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 dirty="0"/>
              <a:t>Andrew C. </a:t>
            </a:r>
            <a:r>
              <a:rPr lang="en-US" sz="4800" dirty="0" smtClean="0"/>
              <a:t>Gallagher</a:t>
            </a:r>
          </a:p>
          <a:p>
            <a:pPr>
              <a:lnSpc>
                <a:spcPct val="90000"/>
              </a:lnSpc>
            </a:pPr>
            <a:r>
              <a:rPr lang="en-US" sz="4800" dirty="0" err="1" smtClean="0"/>
              <a:t>Tsuhan</a:t>
            </a:r>
            <a:r>
              <a:rPr lang="en-US" sz="4800" dirty="0" smtClean="0"/>
              <a:t> Chen</a:t>
            </a:r>
            <a:endParaRPr lang="en-US" sz="4800" dirty="0"/>
          </a:p>
          <a:p>
            <a:pPr>
              <a:lnSpc>
                <a:spcPct val="90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September 30, 2012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  <a:r>
              <a:rPr lang="en-US" altLang="zh-CN" sz="2400" dirty="0" smtClean="0">
                <a:ea typeface="宋体" charset="-122"/>
              </a:rPr>
              <a:t>Cornell University</a:t>
            </a: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4702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36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Renaissance</a:t>
            </a:r>
          </a:p>
        </p:txBody>
      </p:sp>
      <p:pic>
        <p:nvPicPr>
          <p:cNvPr id="116742" name="Picture 6" descr="Click!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562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 descr="gates_of_paradi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263683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5486400" y="877888"/>
            <a:ext cx="265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</a:rPr>
              <a:t>East Doors (1452)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557213" y="876300"/>
            <a:ext cx="279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0">
                <a:solidFill>
                  <a:schemeClr val="bg1"/>
                </a:solidFill>
              </a:rPr>
              <a:t>North Doors (1424)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3581400" y="1066800"/>
            <a:ext cx="1847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0" dirty="0">
                <a:solidFill>
                  <a:schemeClr val="bg1"/>
                </a:solidFill>
              </a:rPr>
              <a:t>Lorenzo </a:t>
            </a:r>
          </a:p>
          <a:p>
            <a:r>
              <a:rPr lang="en-US" sz="1400" b="0" dirty="0">
                <a:solidFill>
                  <a:schemeClr val="bg1"/>
                </a:solidFill>
              </a:rPr>
              <a:t>Ghiberti</a:t>
            </a:r>
          </a:p>
          <a:p>
            <a:r>
              <a:rPr lang="en-US" sz="1400" b="0" dirty="0">
                <a:solidFill>
                  <a:schemeClr val="bg1"/>
                </a:solidFill>
              </a:rPr>
              <a:t>(1378-1455)</a:t>
            </a:r>
          </a:p>
        </p:txBody>
      </p:sp>
      <p:pic>
        <p:nvPicPr>
          <p:cNvPr id="116758" name="Picture 22" descr="Annunciati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25" y="4876800"/>
            <a:ext cx="1684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2" name="Picture 26" descr="The Flagellation of Christ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876800"/>
            <a:ext cx="1770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8" name="Picture 32" descr="The image “http://www.gracecathedral.org/ghiberti/images/L3_detail.jpg” cannot be displayed, because it contains errors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876800"/>
            <a:ext cx="19462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70" name="Picture 34" descr="The image “http://www.gracecathedral.org/ghiberti/images/R3_detail.jpg” cannot be displayed, because it contains errors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876800"/>
            <a:ext cx="1984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0126" y="0"/>
            <a:ext cx="267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Slide by Alexei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Efros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, CMU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0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/>
      <p:bldP spid="116749" grpId="0"/>
      <p:bldP spid="1167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r>
              <a:rPr lang="en-US" dirty="0" smtClean="0"/>
              <a:t>Toward Automation</a:t>
            </a:r>
          </a:p>
        </p:txBody>
      </p:sp>
      <p:pic>
        <p:nvPicPr>
          <p:cNvPr id="22531" name="Picture 5" descr="obscura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09" t="2110" r="2077" b="3014"/>
          <a:stretch>
            <a:fillRect/>
          </a:stretch>
        </p:blipFill>
        <p:spPr bwMode="auto">
          <a:xfrm>
            <a:off x="1587500" y="1438275"/>
            <a:ext cx="52609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676400" y="5715000"/>
            <a:ext cx="5179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0" dirty="0">
                <a:solidFill>
                  <a:schemeClr val="bg1"/>
                </a:solidFill>
                <a:latin typeface="+mn-lt"/>
              </a:rPr>
              <a:t>Lens Based Camera </a:t>
            </a:r>
            <a:r>
              <a:rPr lang="en-US" sz="2800" b="0" dirty="0" err="1">
                <a:solidFill>
                  <a:schemeClr val="bg1"/>
                </a:solidFill>
                <a:latin typeface="+mn-lt"/>
              </a:rPr>
              <a:t>Obscura</a:t>
            </a:r>
            <a:r>
              <a:rPr lang="en-US" sz="2800" b="0" dirty="0">
                <a:solidFill>
                  <a:schemeClr val="bg1"/>
                </a:solidFill>
                <a:latin typeface="+mn-lt"/>
              </a:rPr>
              <a:t>, 1568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902" y="6436859"/>
            <a:ext cx="267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Slide by Alexei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Efros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, CMU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the Artist</a:t>
            </a:r>
          </a:p>
        </p:txBody>
      </p:sp>
      <p:pic>
        <p:nvPicPr>
          <p:cNvPr id="23555" name="Picture 5" descr="still_life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62100"/>
            <a:ext cx="49958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62000" y="5653088"/>
            <a:ext cx="7253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0" i="1" dirty="0">
                <a:solidFill>
                  <a:schemeClr val="bg1"/>
                </a:solidFill>
                <a:latin typeface="Palatino Linotype" pitchFamily="18" charset="0"/>
              </a:rPr>
              <a:t>Still Life</a:t>
            </a:r>
            <a:r>
              <a:rPr lang="en-US" sz="2800" b="0" dirty="0">
                <a:solidFill>
                  <a:schemeClr val="bg1"/>
                </a:solidFill>
                <a:latin typeface="Palatino Linotype" pitchFamily="18" charset="0"/>
              </a:rPr>
              <a:t>, Louis </a:t>
            </a:r>
            <a:r>
              <a:rPr lang="en-US" sz="2800" b="0" dirty="0" err="1">
                <a:solidFill>
                  <a:schemeClr val="bg1"/>
                </a:solidFill>
                <a:latin typeface="Palatino Linotype" pitchFamily="18" charset="0"/>
              </a:rPr>
              <a:t>Jaques</a:t>
            </a:r>
            <a:r>
              <a:rPr lang="en-US" sz="2800" b="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800" b="0" dirty="0" err="1">
                <a:solidFill>
                  <a:schemeClr val="bg1"/>
                </a:solidFill>
                <a:latin typeface="Palatino Linotype" pitchFamily="18" charset="0"/>
              </a:rPr>
              <a:t>Mande</a:t>
            </a:r>
            <a:r>
              <a:rPr lang="en-US" sz="2800" b="0" dirty="0">
                <a:solidFill>
                  <a:schemeClr val="bg1"/>
                </a:solidFill>
                <a:latin typeface="Palatino Linotype" pitchFamily="18" charset="0"/>
              </a:rPr>
              <a:t> Daguerre, 1837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4902" y="6436859"/>
            <a:ext cx="26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Slide by Alexei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Efros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, CMU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52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961" y="304800"/>
            <a:ext cx="8436078" cy="1143000"/>
          </a:xfrm>
        </p:spPr>
        <p:txBody>
          <a:bodyPr/>
          <a:lstStyle/>
          <a:p>
            <a:pPr algn="ctr"/>
            <a:r>
              <a:rPr lang="en-US" sz="4800" dirty="0" smtClean="0"/>
              <a:t>Media for the masses</a:t>
            </a:r>
            <a:endParaRPr lang="en-US" sz="4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13</a:t>
            </a:fld>
            <a:endParaRPr lang="en-US"/>
          </a:p>
          <a:p>
            <a:endParaRPr lang="en-US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183" y="6186642"/>
            <a:ext cx="570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George Eastman with the Kodak Camera, introduced 1888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68676" name="Picture 4" descr="http://www.davidkotter.com/wp-content/uploads/2012/01/george-eastman-koda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256" y="1312600"/>
            <a:ext cx="6508720" cy="491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838200"/>
          </a:xfrm>
        </p:spPr>
        <p:txBody>
          <a:bodyPr/>
          <a:lstStyle/>
          <a:p>
            <a:r>
              <a:rPr lang="en-US" dirty="0" smtClean="0"/>
              <a:t>Mass Media</a:t>
            </a:r>
          </a:p>
        </p:txBody>
      </p:sp>
      <p:pic>
        <p:nvPicPr>
          <p:cNvPr id="24579" name="Picture 9" descr="Moon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10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" descr="The image “http://desertpastor.typepad.com/paradoxology/images/mclaren_and_king.jpg” cannot be displayed, because it contains erro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12734"/>
            <a:ext cx="3276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9350"/>
            <a:ext cx="2895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4902" y="6436859"/>
            <a:ext cx="267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Slide by Alexei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Efros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, CMU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69700" name="Picture 4" descr="http://imagecache5d.art.com/Crop/cropwm.jpg?img=-35-3581-OAI2F00Z&amp;x=0&amp;y=0&amp;w=1000&amp;h=1000&amp;size=2&amp;maxw=1178&amp;maxh=630&amp;q=1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2988" y="896070"/>
            <a:ext cx="2285505" cy="28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34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838200"/>
          </a:xfrm>
        </p:spPr>
        <p:txBody>
          <a:bodyPr/>
          <a:lstStyle/>
          <a:p>
            <a:r>
              <a:rPr lang="en-US" dirty="0" smtClean="0"/>
              <a:t>Personal Media</a:t>
            </a:r>
          </a:p>
        </p:txBody>
      </p:sp>
      <p:pic>
        <p:nvPicPr>
          <p:cNvPr id="675842" name="Picture 2" descr="http://farm1.staticflickr.com/66/197198984_738577fe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497" y="1094402"/>
            <a:ext cx="7258931" cy="483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8349" y="6046838"/>
            <a:ext cx="442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by Flickr user </a:t>
            </a:r>
            <a:r>
              <a:rPr lang="en-US" dirty="0">
                <a:solidFill>
                  <a:schemeClr val="bg1"/>
                </a:solidFill>
              </a:rPr>
              <a:t>by </a:t>
            </a:r>
            <a:r>
              <a:rPr lang="en-US" dirty="0" err="1" smtClean="0">
                <a:solidFill>
                  <a:schemeClr val="bg1"/>
                </a:solidFill>
                <a:hlinkClick r:id="rId4"/>
              </a:rPr>
              <a:t>saikofish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5"/>
              </a:rPr>
              <a:t>://www.flickr.com/photos/lou/197198984/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8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534400" cy="838200"/>
          </a:xfrm>
        </p:spPr>
        <p:txBody>
          <a:bodyPr/>
          <a:lstStyle/>
          <a:p>
            <a:r>
              <a:rPr lang="en-US" dirty="0" smtClean="0"/>
              <a:t>Social Media until Web 2.0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30099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3200" smtClean="0"/>
              <a:t>Mass Media</a:t>
            </a:r>
            <a:endParaRPr lang="en-US" sz="32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5713771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Personal Media</a:t>
            </a:r>
          </a:p>
        </p:txBody>
      </p:sp>
      <p:sp>
        <p:nvSpPr>
          <p:cNvPr id="3" name="Oval 2"/>
          <p:cNvSpPr/>
          <p:nvPr/>
        </p:nvSpPr>
        <p:spPr>
          <a:xfrm>
            <a:off x="1297858" y="1651819"/>
            <a:ext cx="1858297" cy="693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creators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3" idx="6"/>
          </p:cNvCxnSpPr>
          <p:nvPr/>
        </p:nvCxnSpPr>
        <p:spPr>
          <a:xfrm flipV="1">
            <a:off x="3156155" y="1998406"/>
            <a:ext cx="766916" cy="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47651" y="811162"/>
            <a:ext cx="4975123" cy="26178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Audience (viewing public)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9651" y="3848100"/>
            <a:ext cx="4385187" cy="20332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Content creators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(consumer cameras)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284839" y="4864710"/>
            <a:ext cx="766916" cy="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51755" y="4518123"/>
            <a:ext cx="1941871" cy="693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Audience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(friends/family)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78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Now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Twitter: 67M users</a:t>
            </a:r>
          </a:p>
          <a:p>
            <a:pPr lvl="1"/>
            <a:r>
              <a:rPr lang="en-US" dirty="0" smtClean="0"/>
              <a:t>Top Accounts have &gt; 25M followers</a:t>
            </a:r>
          </a:p>
          <a:p>
            <a:r>
              <a:rPr lang="en-US" dirty="0" smtClean="0"/>
              <a:t>Facebook: 955M users </a:t>
            </a:r>
          </a:p>
          <a:p>
            <a:pPr lvl="1"/>
            <a:r>
              <a:rPr lang="en-US" dirty="0" smtClean="0"/>
              <a:t>Median user has about 100 friends</a:t>
            </a:r>
          </a:p>
          <a:p>
            <a:pPr lvl="1"/>
            <a:r>
              <a:rPr lang="en-US" dirty="0" smtClean="0"/>
              <a:t>Two people are separated by 4.7 ‘degrees’ </a:t>
            </a:r>
            <a:endParaRPr lang="en-US" dirty="0"/>
          </a:p>
          <a:p>
            <a:r>
              <a:rPr lang="en-US" dirty="0" smtClean="0"/>
              <a:t>YouTube: </a:t>
            </a:r>
          </a:p>
          <a:p>
            <a:pPr lvl="1"/>
            <a:r>
              <a:rPr lang="en-US" dirty="0" smtClean="0"/>
              <a:t>72 hours of video uploaded each minute</a:t>
            </a:r>
          </a:p>
          <a:p>
            <a:pPr lvl="1"/>
            <a:r>
              <a:rPr lang="en-US" dirty="0" smtClean="0"/>
              <a:t>10 years of video are watched each minute</a:t>
            </a:r>
          </a:p>
          <a:p>
            <a:pPr lvl="1"/>
            <a:r>
              <a:rPr lang="en-US" dirty="0" smtClean="0"/>
              <a:t>In 2011, over 1T page views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929" y="6193701"/>
            <a:ext cx="4055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http://www.youtube.com/t/press_statistics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64715" y="6518807"/>
            <a:ext cx="6017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http://pdf.secdatabase.com/700/0001193125-12-316895.pdf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48929" y="6489311"/>
            <a:ext cx="253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http://twittercounter.com/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6758" y="6193701"/>
            <a:ext cx="354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http://arxiv.org/pdf/1111.4570v3.pdf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6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Now vs. Then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Then: </a:t>
            </a:r>
          </a:p>
          <a:p>
            <a:pPr lvl="1"/>
            <a:r>
              <a:rPr lang="en-US" dirty="0" smtClean="0"/>
              <a:t>small audiences or small numbers of content creators</a:t>
            </a:r>
          </a:p>
          <a:p>
            <a:r>
              <a:rPr lang="en-US" dirty="0" smtClean="0"/>
              <a:t>Now: </a:t>
            </a:r>
          </a:p>
          <a:p>
            <a:pPr lvl="1"/>
            <a:r>
              <a:rPr lang="en-US" dirty="0" smtClean="0"/>
              <a:t>Everyone is an author</a:t>
            </a:r>
          </a:p>
          <a:p>
            <a:r>
              <a:rPr lang="en-US" dirty="0" smtClean="0"/>
              <a:t>Then: Time delay is common</a:t>
            </a:r>
          </a:p>
          <a:p>
            <a:r>
              <a:rPr lang="en-US" dirty="0" smtClean="0"/>
              <a:t>Now: Nearly real-time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66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 Media for 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19</a:t>
            </a:fld>
            <a:endParaRPr lang="en-US" smtClean="0"/>
          </a:p>
          <a:p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67050" y="5564188"/>
            <a:ext cx="30289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3725" y="1449388"/>
            <a:ext cx="30289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What we know </a:t>
            </a:r>
            <a:br>
              <a:rPr lang="en-US" sz="3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about people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395413" y="1866900"/>
            <a:ext cx="1500187" cy="3848100"/>
          </a:xfrm>
          <a:custGeom>
            <a:avLst/>
            <a:gdLst/>
            <a:ahLst/>
            <a:cxnLst>
              <a:cxn ang="0">
                <a:pos x="945" y="0"/>
              </a:cxn>
              <a:cxn ang="0">
                <a:pos x="279" y="402"/>
              </a:cxn>
              <a:cxn ang="0">
                <a:pos x="9" y="1236"/>
              </a:cxn>
              <a:cxn ang="0">
                <a:pos x="333" y="2052"/>
              </a:cxn>
              <a:cxn ang="0">
                <a:pos x="912" y="2424"/>
              </a:cxn>
            </a:cxnLst>
            <a:rect l="0" t="0" r="r" b="b"/>
            <a:pathLst>
              <a:path w="945" h="2424">
                <a:moveTo>
                  <a:pt x="945" y="0"/>
                </a:moveTo>
                <a:cubicBezTo>
                  <a:pt x="834" y="67"/>
                  <a:pt x="435" y="196"/>
                  <a:pt x="279" y="402"/>
                </a:cubicBezTo>
                <a:cubicBezTo>
                  <a:pt x="123" y="608"/>
                  <a:pt x="0" y="961"/>
                  <a:pt x="9" y="1236"/>
                </a:cubicBezTo>
                <a:cubicBezTo>
                  <a:pt x="18" y="1511"/>
                  <a:pt x="183" y="1854"/>
                  <a:pt x="333" y="2052"/>
                </a:cubicBezTo>
                <a:cubicBezTo>
                  <a:pt x="483" y="2250"/>
                  <a:pt x="792" y="2347"/>
                  <a:pt x="912" y="2424"/>
                </a:cubicBezTo>
              </a:path>
            </a:pathLst>
          </a:custGeom>
          <a:noFill/>
          <a:ln w="76200" cmpd="sng">
            <a:solidFill>
              <a:srgbClr val="F8F8F8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 flipV="1">
            <a:off x="6275388" y="1857375"/>
            <a:ext cx="1449387" cy="3848100"/>
          </a:xfrm>
          <a:custGeom>
            <a:avLst/>
            <a:gdLst/>
            <a:ahLst/>
            <a:cxnLst>
              <a:cxn ang="0">
                <a:pos x="1150" y="0"/>
              </a:cxn>
              <a:cxn ang="0">
                <a:pos x="352" y="528"/>
              </a:cxn>
              <a:cxn ang="0">
                <a:pos x="16" y="1392"/>
              </a:cxn>
              <a:cxn ang="0">
                <a:pos x="448" y="2538"/>
              </a:cxn>
              <a:cxn ang="0">
                <a:pos x="1108" y="3054"/>
              </a:cxn>
            </a:cxnLst>
            <a:rect l="0" t="0" r="r" b="b"/>
            <a:pathLst>
              <a:path w="1150" h="3054">
                <a:moveTo>
                  <a:pt x="1150" y="0"/>
                </a:moveTo>
                <a:cubicBezTo>
                  <a:pt x="845" y="148"/>
                  <a:pt x="541" y="296"/>
                  <a:pt x="352" y="528"/>
                </a:cubicBezTo>
                <a:cubicBezTo>
                  <a:pt x="163" y="760"/>
                  <a:pt x="0" y="1057"/>
                  <a:pt x="16" y="1392"/>
                </a:cubicBezTo>
                <a:cubicBezTo>
                  <a:pt x="32" y="1727"/>
                  <a:pt x="266" y="2261"/>
                  <a:pt x="448" y="2538"/>
                </a:cubicBezTo>
                <a:cubicBezTo>
                  <a:pt x="630" y="2815"/>
                  <a:pt x="869" y="2934"/>
                  <a:pt x="1108" y="3054"/>
                </a:cubicBezTo>
              </a:path>
            </a:pathLst>
          </a:custGeom>
          <a:noFill/>
          <a:ln w="76200" cmpd="sng">
            <a:solidFill>
              <a:srgbClr val="F8F8F8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7135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What is Social Media?</a:t>
            </a:r>
            <a:endParaRPr lang="en-US" sz="480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Social media is created </a:t>
            </a:r>
            <a:r>
              <a:rPr lang="en-US" i="1" dirty="0" smtClean="0"/>
              <a:t>by</a:t>
            </a:r>
            <a:r>
              <a:rPr lang="en-US" dirty="0" smtClean="0"/>
              <a:t> users </a:t>
            </a:r>
            <a:r>
              <a:rPr lang="en-US" i="1" dirty="0" smtClean="0"/>
              <a:t>for</a:t>
            </a:r>
            <a:r>
              <a:rPr lang="en-US" dirty="0" smtClean="0"/>
              <a:t> users.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video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images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audio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2</a:t>
            </a:fld>
            <a:endParaRPr lang="en-US"/>
          </a:p>
          <a:p>
            <a:endParaRPr lang="en-US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87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Wisdom of the Crowds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(James </a:t>
            </a:r>
            <a:r>
              <a:rPr lang="en-US" altLang="zh-CN" dirty="0" err="1">
                <a:ea typeface="SimSun" pitchFamily="2" charset="-122"/>
              </a:rPr>
              <a:t>Surowiecki’s</a:t>
            </a:r>
            <a:r>
              <a:rPr lang="en-US" altLang="zh-CN" dirty="0"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2005): </a:t>
            </a:r>
            <a:r>
              <a:rPr lang="en-US" altLang="zh-CN" i="1" dirty="0">
                <a:ea typeface="SimSun" pitchFamily="2" charset="-122"/>
              </a:rPr>
              <a:t>under the right conditions, a crowd of non-experts can lead to decisions that are even smarter than the experts within the </a:t>
            </a:r>
            <a:r>
              <a:rPr lang="en-US" altLang="zh-CN" i="1" dirty="0" smtClean="0">
                <a:ea typeface="SimSun" pitchFamily="2" charset="-122"/>
              </a:rPr>
              <a:t>crowd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20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53" y="3806989"/>
            <a:ext cx="4547578" cy="30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9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21</a:t>
            </a:fld>
            <a:endParaRPr lang="en-US" smtClean="0"/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149"/>
            <a:ext cx="6452577" cy="4843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692" y="381000"/>
            <a:ext cx="25400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2304" y="1270005"/>
            <a:ext cx="461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http://tinyurl.com/8jm5qky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Demo! (M&amp;Ms)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22</a:t>
            </a:fld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2304" y="1660774"/>
            <a:ext cx="461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http://tinyurl.com/8gssdv9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080" y="361460"/>
            <a:ext cx="254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Flu Trends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23</a:t>
            </a:fld>
            <a:endParaRPr lang="en-US" smtClean="0"/>
          </a:p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2214696"/>
            <a:ext cx="7772400" cy="4648200"/>
          </a:xfrm>
        </p:spPr>
        <p:txBody>
          <a:bodyPr/>
          <a:lstStyle/>
          <a:p>
            <a:pPr marL="273050" indent="-273050"/>
            <a:endParaRPr lang="en-US" altLang="zh-CN" dirty="0" smtClean="0">
              <a:ea typeface="SimSun" pitchFamily="2" charset="-122"/>
            </a:endParaRPr>
          </a:p>
          <a:p>
            <a:pPr marL="273050" indent="-273050"/>
            <a:endParaRPr lang="en-US" altLang="zh-CN" dirty="0">
              <a:ea typeface="SimSun" pitchFamily="2" charset="-122"/>
            </a:endParaRPr>
          </a:p>
          <a:p>
            <a:pPr marL="273050" indent="-273050"/>
            <a:endParaRPr lang="en-US" altLang="zh-CN" dirty="0" smtClean="0">
              <a:ea typeface="SimSun" pitchFamily="2" charset="-122"/>
            </a:endParaRPr>
          </a:p>
          <a:p>
            <a:pPr marL="273050" indent="-273050"/>
            <a:endParaRPr lang="en-US" altLang="zh-CN" dirty="0">
              <a:ea typeface="SimSun" pitchFamily="2" charset="-122"/>
            </a:endParaRPr>
          </a:p>
          <a:p>
            <a:pPr marL="273050" indent="-273050"/>
            <a:endParaRPr lang="en-US" altLang="zh-CN" dirty="0" smtClean="0">
              <a:ea typeface="SimSun" pitchFamily="2" charset="-122"/>
            </a:endParaRPr>
          </a:p>
          <a:p>
            <a:pPr marL="273050" indent="-273050"/>
            <a:endParaRPr lang="en-US" altLang="zh-CN" dirty="0">
              <a:ea typeface="SimSun" pitchFamily="2" charset="-122"/>
            </a:endParaRPr>
          </a:p>
          <a:p>
            <a:pPr marL="273050" indent="-273050"/>
            <a:r>
              <a:rPr lang="en-US" altLang="zh-CN" dirty="0" smtClean="0">
                <a:ea typeface="SimSun" pitchFamily="2" charset="-122"/>
              </a:rPr>
              <a:t>(</a:t>
            </a:r>
            <a:r>
              <a:rPr lang="en-US" altLang="en-US" dirty="0" smtClean="0"/>
              <a:t>Ginsberg et al., </a:t>
            </a:r>
            <a:r>
              <a:rPr lang="en-US" altLang="zh-CN" i="1" dirty="0" smtClean="0">
                <a:ea typeface="SimSun" pitchFamily="2" charset="-122"/>
              </a:rPr>
              <a:t>Nature</a:t>
            </a:r>
            <a:r>
              <a:rPr lang="en-US" altLang="zh-CN" dirty="0" smtClean="0">
                <a:ea typeface="SimSun" pitchFamily="2" charset="-122"/>
              </a:rPr>
              <a:t>, 2009)</a:t>
            </a:r>
            <a:endParaRPr lang="zh-CN" altLang="en-US" dirty="0" smtClean="0">
              <a:ea typeface="SimSun" pitchFamily="2" charset="-122"/>
            </a:endParaRPr>
          </a:p>
        </p:txBody>
      </p:sp>
      <p:pic>
        <p:nvPicPr>
          <p:cNvPr id="6768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0" y="1297858"/>
            <a:ext cx="9105660" cy="4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01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8696" y="1447800"/>
            <a:ext cx="3908323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(Earthquake </a:t>
            </a:r>
            <a:r>
              <a:rPr lang="en-US" dirty="0"/>
              <a:t>Shakes Twitter Users, </a:t>
            </a:r>
            <a:r>
              <a:rPr lang="en-US" dirty="0" err="1" smtClean="0"/>
              <a:t>Sakaki</a:t>
            </a:r>
            <a:r>
              <a:rPr lang="en-US" dirty="0" smtClean="0"/>
              <a:t> et al., WWW 2010)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24</a:t>
            </a:fld>
            <a:endParaRPr lang="en-US" smtClean="0"/>
          </a:p>
          <a:p>
            <a:endParaRPr lang="en-US"/>
          </a:p>
        </p:txBody>
      </p:sp>
      <p:pic>
        <p:nvPicPr>
          <p:cNvPr id="67789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530942" y="1173223"/>
            <a:ext cx="4041057" cy="54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789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994940" y="2934929"/>
            <a:ext cx="3603369" cy="368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0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25</a:t>
            </a:fld>
            <a:endParaRPr lang="en-US" smtClean="0"/>
          </a:p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648" t="28581" b="6250"/>
          <a:stretch>
            <a:fillRect/>
          </a:stretch>
        </p:blipFill>
        <p:spPr bwMode="auto">
          <a:xfrm>
            <a:off x="327025" y="1202711"/>
            <a:ext cx="848995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1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of capture/upload</a:t>
            </a:r>
          </a:p>
          <a:p>
            <a:r>
              <a:rPr lang="en-US" dirty="0" smtClean="0"/>
              <a:t>Camera make/model and settings</a:t>
            </a:r>
          </a:p>
          <a:p>
            <a:r>
              <a:rPr lang="en-US" dirty="0" smtClean="0"/>
              <a:t>Geo-location </a:t>
            </a:r>
          </a:p>
          <a:p>
            <a:r>
              <a:rPr lang="en-US" dirty="0" smtClean="0"/>
              <a:t>Tags of persons/objects</a:t>
            </a:r>
          </a:p>
          <a:p>
            <a:r>
              <a:rPr lang="en-US" dirty="0" smtClean="0"/>
              <a:t>Comments/Likes/Views</a:t>
            </a:r>
          </a:p>
          <a:p>
            <a:r>
              <a:rPr lang="en-US" dirty="0" smtClean="0"/>
              <a:t>Interestingness</a:t>
            </a:r>
          </a:p>
          <a:p>
            <a:r>
              <a:rPr lang="en-US" dirty="0" smtClean="0"/>
              <a:t>Pixel Values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26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3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can Social Media Help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in the picture? </a:t>
            </a:r>
          </a:p>
          <a:p>
            <a:r>
              <a:rPr lang="en-US" dirty="0" smtClean="0"/>
              <a:t>Where was a video captured? </a:t>
            </a:r>
          </a:p>
          <a:p>
            <a:r>
              <a:rPr lang="en-US" dirty="0" smtClean="0"/>
              <a:t>What candidate will win the election?</a:t>
            </a:r>
          </a:p>
          <a:p>
            <a:r>
              <a:rPr lang="en-US" dirty="0" smtClean="0"/>
              <a:t>How many iPhones have been sold? </a:t>
            </a:r>
          </a:p>
          <a:p>
            <a:r>
              <a:rPr lang="en-US" dirty="0" smtClean="0"/>
              <a:t>What people were at the event? </a:t>
            </a:r>
          </a:p>
          <a:p>
            <a:r>
              <a:rPr lang="en-US" dirty="0" smtClean="0"/>
              <a:t>What book should I buy? </a:t>
            </a:r>
          </a:p>
          <a:p>
            <a:r>
              <a:rPr lang="en-US" dirty="0" smtClean="0"/>
              <a:t>What should I name my baby?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76A63F0F-2B11-4ACB-AEF4-2A57E882653A}" type="slidenum">
              <a:rPr lang="en-US" smtClean="0"/>
              <a:pPr/>
              <a:t>27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5741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Outline </a:t>
            </a:r>
            <a:endParaRPr lang="en-US" sz="480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Social Media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Visual Processing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Social Media Insights Within the Image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Social Media Insights From Sharing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28</a:t>
            </a:fld>
            <a:endParaRPr lang="en-US"/>
          </a:p>
          <a:p>
            <a:endParaRPr lang="en-US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6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What is Visual Processing? </a:t>
            </a:r>
            <a:endParaRPr lang="en-US" sz="480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Visual Processing extracts information from pictures and video.  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3</a:t>
            </a:fld>
            <a:endParaRPr lang="en-US"/>
          </a:p>
          <a:p>
            <a:endParaRPr lang="en-US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37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C132A4E-B5A3-4410-A541-0D7E1311B3AD}" type="slidenum">
              <a:rPr lang="en-US"/>
              <a:pPr/>
              <a:t>4</a:t>
            </a:fld>
            <a:endParaRPr lang="en-US"/>
          </a:p>
          <a:p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fits together</a:t>
            </a:r>
            <a:endParaRPr lang="en-US" dirty="0"/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7050" y="5564188"/>
            <a:ext cx="3028950" cy="598487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smtClean="0"/>
              <a:t>Social Images</a:t>
            </a:r>
            <a:endParaRPr lang="en-US" dirty="0"/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3133725" y="1449388"/>
            <a:ext cx="302895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3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What we know </a:t>
            </a:r>
            <a:br>
              <a:rPr lang="en-US" sz="3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about people</a:t>
            </a:r>
          </a:p>
        </p:txBody>
      </p:sp>
      <p:sp>
        <p:nvSpPr>
          <p:cNvPr id="619526" name="Freeform 6"/>
          <p:cNvSpPr>
            <a:spLocks/>
          </p:cNvSpPr>
          <p:nvPr/>
        </p:nvSpPr>
        <p:spPr bwMode="auto">
          <a:xfrm>
            <a:off x="1395413" y="1866900"/>
            <a:ext cx="1500187" cy="3848100"/>
          </a:xfrm>
          <a:custGeom>
            <a:avLst/>
            <a:gdLst/>
            <a:ahLst/>
            <a:cxnLst>
              <a:cxn ang="0">
                <a:pos x="945" y="0"/>
              </a:cxn>
              <a:cxn ang="0">
                <a:pos x="279" y="402"/>
              </a:cxn>
              <a:cxn ang="0">
                <a:pos x="9" y="1236"/>
              </a:cxn>
              <a:cxn ang="0">
                <a:pos x="333" y="2052"/>
              </a:cxn>
              <a:cxn ang="0">
                <a:pos x="912" y="2424"/>
              </a:cxn>
            </a:cxnLst>
            <a:rect l="0" t="0" r="r" b="b"/>
            <a:pathLst>
              <a:path w="945" h="2424">
                <a:moveTo>
                  <a:pt x="945" y="0"/>
                </a:moveTo>
                <a:cubicBezTo>
                  <a:pt x="834" y="67"/>
                  <a:pt x="435" y="196"/>
                  <a:pt x="279" y="402"/>
                </a:cubicBezTo>
                <a:cubicBezTo>
                  <a:pt x="123" y="608"/>
                  <a:pt x="0" y="961"/>
                  <a:pt x="9" y="1236"/>
                </a:cubicBezTo>
                <a:cubicBezTo>
                  <a:pt x="18" y="1511"/>
                  <a:pt x="183" y="1854"/>
                  <a:pt x="333" y="2052"/>
                </a:cubicBezTo>
                <a:cubicBezTo>
                  <a:pt x="483" y="2250"/>
                  <a:pt x="792" y="2347"/>
                  <a:pt x="912" y="2424"/>
                </a:cubicBezTo>
              </a:path>
            </a:pathLst>
          </a:custGeom>
          <a:noFill/>
          <a:ln w="76200" cmpd="sng">
            <a:solidFill>
              <a:srgbClr val="F8F8F8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528" name="Freeform 8"/>
          <p:cNvSpPr>
            <a:spLocks/>
          </p:cNvSpPr>
          <p:nvPr/>
        </p:nvSpPr>
        <p:spPr bwMode="auto">
          <a:xfrm flipH="1" flipV="1">
            <a:off x="6275388" y="1857375"/>
            <a:ext cx="1449387" cy="3848100"/>
          </a:xfrm>
          <a:custGeom>
            <a:avLst/>
            <a:gdLst/>
            <a:ahLst/>
            <a:cxnLst>
              <a:cxn ang="0">
                <a:pos x="1150" y="0"/>
              </a:cxn>
              <a:cxn ang="0">
                <a:pos x="352" y="528"/>
              </a:cxn>
              <a:cxn ang="0">
                <a:pos x="16" y="1392"/>
              </a:cxn>
              <a:cxn ang="0">
                <a:pos x="448" y="2538"/>
              </a:cxn>
              <a:cxn ang="0">
                <a:pos x="1108" y="3054"/>
              </a:cxn>
            </a:cxnLst>
            <a:rect l="0" t="0" r="r" b="b"/>
            <a:pathLst>
              <a:path w="1150" h="3054">
                <a:moveTo>
                  <a:pt x="1150" y="0"/>
                </a:moveTo>
                <a:cubicBezTo>
                  <a:pt x="845" y="148"/>
                  <a:pt x="541" y="296"/>
                  <a:pt x="352" y="528"/>
                </a:cubicBezTo>
                <a:cubicBezTo>
                  <a:pt x="163" y="760"/>
                  <a:pt x="0" y="1057"/>
                  <a:pt x="16" y="1392"/>
                </a:cubicBezTo>
                <a:cubicBezTo>
                  <a:pt x="32" y="1727"/>
                  <a:pt x="266" y="2261"/>
                  <a:pt x="448" y="2538"/>
                </a:cubicBezTo>
                <a:cubicBezTo>
                  <a:pt x="630" y="2815"/>
                  <a:pt x="869" y="2934"/>
                  <a:pt x="1108" y="3054"/>
                </a:cubicBezTo>
              </a:path>
            </a:pathLst>
          </a:custGeom>
          <a:noFill/>
          <a:ln w="76200" cmpd="sng">
            <a:solidFill>
              <a:srgbClr val="F8F8F8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Outline </a:t>
            </a:r>
            <a:endParaRPr lang="en-US" sz="480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Social Media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Visual Processing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Social Media Insights Within the Image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Social Media Insights From Sharing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5</a:t>
            </a:fld>
            <a:endParaRPr lang="en-US"/>
          </a:p>
          <a:p>
            <a:endParaRPr lang="en-US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60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Outline </a:t>
            </a:r>
            <a:endParaRPr lang="en-US" sz="4800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Social Media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Visual Processing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Social Media Insights Within the Image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Social Media Insights From Sharing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6</a:t>
            </a:fld>
            <a:endParaRPr lang="en-US"/>
          </a:p>
          <a:p>
            <a:endParaRPr lang="en-US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4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961" y="304800"/>
            <a:ext cx="8436078" cy="1143000"/>
          </a:xfrm>
        </p:spPr>
        <p:txBody>
          <a:bodyPr/>
          <a:lstStyle/>
          <a:p>
            <a:pPr algn="ctr"/>
            <a:r>
              <a:rPr lang="en-US" sz="4800" dirty="0" smtClean="0"/>
              <a:t>Media has always been social</a:t>
            </a:r>
            <a:endParaRPr lang="en-US" sz="4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5425551-05B0-44B6-B7DB-4A77E8169D5A}" type="slidenum">
              <a:rPr lang="en-US"/>
              <a:pPr/>
              <a:t>7</a:t>
            </a:fld>
            <a:endParaRPr lang="en-US"/>
          </a:p>
          <a:p>
            <a:endParaRPr lang="en-US"/>
          </a:p>
        </p:txBody>
      </p:sp>
      <p:sp>
        <p:nvSpPr>
          <p:cNvPr id="56832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TexPoint fonts used in EMF. </a:t>
            </a:r>
          </a:p>
          <a:p>
            <a:r>
              <a:rPr lang="en-US" sz="1400"/>
              <a:t>Read the TexPoint manual before you delete this box.: </a:t>
            </a:r>
            <a:r>
              <a:rPr lang="en-US" sz="1400">
                <a:latin typeface="cmmi10" pitchFamily="34" charset="0"/>
              </a:rPr>
              <a:t>A</a:t>
            </a:r>
            <a:r>
              <a:rPr lang="en-US" sz="1400">
                <a:latin typeface="cmr10" pitchFamily="34" charset="0"/>
              </a:rPr>
              <a:t>A</a:t>
            </a:r>
            <a:r>
              <a:rPr lang="en-US" sz="1400">
                <a:latin typeface="cmsy10orig" pitchFamily="34" charset="0"/>
              </a:rPr>
              <a:t>A</a:t>
            </a:r>
            <a:r>
              <a:rPr lang="en-US" sz="1400">
                <a:latin typeface="cmmi7" pitchFamily="34" charset="0"/>
              </a:rPr>
              <a:t>A</a:t>
            </a:r>
          </a:p>
        </p:txBody>
      </p:sp>
      <p:pic>
        <p:nvPicPr>
          <p:cNvPr id="667650" name="Picture 2" descr="File:Lascaux paintin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0094" y="6186642"/>
            <a:ext cx="332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13000-15000 BC, Lascaux, France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9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39000" cy="50879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286000" y="6061760"/>
            <a:ext cx="3803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800" b="0" dirty="0">
                <a:solidFill>
                  <a:schemeClr val="bg1"/>
                </a:solidFill>
                <a:latin typeface="+mn-lt"/>
              </a:rPr>
              <a:t>The Empress Theodora with her court. </a:t>
            </a:r>
          </a:p>
          <a:p>
            <a:pPr eaLnBrk="1" hangingPunct="1"/>
            <a:r>
              <a:rPr lang="en-US" sz="1800" b="0" dirty="0">
                <a:solidFill>
                  <a:schemeClr val="bg1"/>
                </a:solidFill>
                <a:latin typeface="+mn-lt"/>
              </a:rPr>
              <a:t>Ravenna, St. Vitale 6th c.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49152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Middle 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8218" y="6392615"/>
            <a:ext cx="267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Slide by Alexei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Efros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, CMU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02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9800" y="914400"/>
            <a:ext cx="4087813" cy="5945188"/>
            <a:chOff x="1392" y="576"/>
            <a:chExt cx="2575" cy="3745"/>
          </a:xfrm>
        </p:grpSpPr>
        <p:pic>
          <p:nvPicPr>
            <p:cNvPr id="1843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576"/>
              <a:ext cx="2431" cy="3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Rectangle 4"/>
            <p:cNvSpPr>
              <a:spLocks noChangeArrowheads="1"/>
            </p:cNvSpPr>
            <p:nvPr/>
          </p:nvSpPr>
          <p:spPr bwMode="auto">
            <a:xfrm>
              <a:off x="1392" y="4088"/>
              <a:ext cx="25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chemeClr val="bg1"/>
                  </a:solidFill>
                  <a:latin typeface="+mn-lt"/>
                </a:rPr>
                <a:t>Nuns in Procession. French </a:t>
              </a:r>
              <a:r>
                <a:rPr lang="en-US" sz="1800" b="0" dirty="0" err="1">
                  <a:solidFill>
                    <a:schemeClr val="bg1"/>
                  </a:solidFill>
                  <a:latin typeface="+mn-lt"/>
                </a:rPr>
                <a:t>ms.</a:t>
              </a:r>
              <a:r>
                <a:rPr lang="en-US" sz="1800" b="0" dirty="0">
                  <a:solidFill>
                    <a:schemeClr val="bg1"/>
                  </a:solidFill>
                  <a:latin typeface="+mn-lt"/>
                </a:rPr>
                <a:t> ca. 1300. </a:t>
              </a:r>
            </a:p>
          </p:txBody>
        </p:sp>
      </p:grp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49152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Middle 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3800" y="6466355"/>
            <a:ext cx="2673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Slide by Alexei </a:t>
            </a:r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Efros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, CMU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70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L470331@7MSORDNFUVWXY5MJ" val="340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HIDDENFONTSHAPE" val="true"/>
</p:tagLst>
</file>

<file path=ppt/theme/theme1.xml><?xml version="1.0" encoding="utf-8"?>
<a:theme xmlns:a="http://schemas.openxmlformats.org/drawingml/2006/main" name="1_2003COTECkeynote_distribution">
  <a:themeElements>
    <a:clrScheme name="1_2003COTECkeynote_distribu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DE2"/>
      </a:accent5>
      <a:accent6>
        <a:srgbClr val="2D2DB9"/>
      </a:accent6>
      <a:hlink>
        <a:srgbClr val="003399"/>
      </a:hlink>
      <a:folHlink>
        <a:srgbClr val="000099"/>
      </a:folHlink>
    </a:clrScheme>
    <a:fontScheme name="1_2003COTECkeynote_distribu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03COTECkeynote_distribu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03COTECkeynote_distribu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COTECkeynote_distribu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COTECkeynote_distribu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COTECkeynote_distribu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COTECkeynote_distribu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COTECkeynote_distribu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03COTECkeynote_distribu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2D2DB9"/>
        </a:accent6>
        <a:hlink>
          <a:srgbClr val="0033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2003COTECkeynote_distribution">
  <a:themeElements>
    <a:clrScheme name="2_2003COTECkeynote_distribu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ADE2"/>
      </a:accent5>
      <a:accent6>
        <a:srgbClr val="2D2DB9"/>
      </a:accent6>
      <a:hlink>
        <a:srgbClr val="003399"/>
      </a:hlink>
      <a:folHlink>
        <a:srgbClr val="000099"/>
      </a:folHlink>
    </a:clrScheme>
    <a:fontScheme name="2_2003COTECkeynote_distribu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003COTECkeynote_distribu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003COTECkeynote_distribu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3COTECkeynote_distribu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3COTECkeynote_distribu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3COTECkeynote_distribu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3COTECkeynote_distribu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3COTECkeynote_distribu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003COTECkeynote_distribu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2D2DB9"/>
        </a:accent6>
        <a:hlink>
          <a:srgbClr val="0033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47420</TotalTime>
  <Words>935</Words>
  <Application>Microsoft Macintosh PowerPoint</Application>
  <PresentationFormat>On-screen Show (4:3)</PresentationFormat>
  <Paragraphs>190</Paragraphs>
  <Slides>28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1_2003COTECkeynote_distribution</vt:lpstr>
      <vt:lpstr>2_2003COTECkeynote_distribution</vt:lpstr>
      <vt:lpstr>Visual Processing for  Social Media</vt:lpstr>
      <vt:lpstr>What is Social Media?</vt:lpstr>
      <vt:lpstr>What is Visual Processing? </vt:lpstr>
      <vt:lpstr>How it fits together</vt:lpstr>
      <vt:lpstr>Outline </vt:lpstr>
      <vt:lpstr>Outline </vt:lpstr>
      <vt:lpstr>Media has always been social</vt:lpstr>
      <vt:lpstr>Middle Ages</vt:lpstr>
      <vt:lpstr>Middle Ages</vt:lpstr>
      <vt:lpstr>Renaissance</vt:lpstr>
      <vt:lpstr>Toward Automation</vt:lpstr>
      <vt:lpstr>Removing the Artist</vt:lpstr>
      <vt:lpstr>Media for the masses</vt:lpstr>
      <vt:lpstr>Mass Media</vt:lpstr>
      <vt:lpstr>Personal Media</vt:lpstr>
      <vt:lpstr>Social Media until Web 2.0</vt:lpstr>
      <vt:lpstr>Social Media Now</vt:lpstr>
      <vt:lpstr>Social Media Now vs. Then</vt:lpstr>
      <vt:lpstr>Social  Media for Data Mining</vt:lpstr>
      <vt:lpstr>Wisdom of the Crowds</vt:lpstr>
      <vt:lpstr>Live Demo!</vt:lpstr>
      <vt:lpstr>Live Demo! (M&amp;Ms)</vt:lpstr>
      <vt:lpstr>Google Flu Trends</vt:lpstr>
      <vt:lpstr>Earthquake Sensing</vt:lpstr>
      <vt:lpstr>Information in Social Media</vt:lpstr>
      <vt:lpstr>Information in Social Media</vt:lpstr>
      <vt:lpstr>What Questions can Social Media Help Answer?</vt:lpstr>
      <vt:lpstr>Outline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Andy Gallagher</cp:lastModifiedBy>
  <cp:revision>406</cp:revision>
  <dcterms:created xsi:type="dcterms:W3CDTF">2012-09-28T00:12:16Z</dcterms:created>
  <dcterms:modified xsi:type="dcterms:W3CDTF">2012-09-28T02:38:40Z</dcterms:modified>
</cp:coreProperties>
</file>