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41"/>
  </p:notesMasterIdLst>
  <p:sldIdLst>
    <p:sldId id="323" r:id="rId3"/>
    <p:sldId id="324" r:id="rId4"/>
    <p:sldId id="325" r:id="rId5"/>
    <p:sldId id="326" r:id="rId6"/>
    <p:sldId id="327" r:id="rId7"/>
    <p:sldId id="328" r:id="rId8"/>
    <p:sldId id="365" r:id="rId9"/>
    <p:sldId id="366" r:id="rId10"/>
    <p:sldId id="367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3" r:id="rId32"/>
    <p:sldId id="354" r:id="rId33"/>
    <p:sldId id="358" r:id="rId34"/>
    <p:sldId id="359" r:id="rId35"/>
    <p:sldId id="360" r:id="rId36"/>
    <p:sldId id="361" r:id="rId37"/>
    <p:sldId id="362" r:id="rId38"/>
    <p:sldId id="363" r:id="rId39"/>
    <p:sldId id="364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83180" autoAdjust="0"/>
  </p:normalViewPr>
  <p:slideViewPr>
    <p:cSldViewPr snapToGrid="0" snapToObjects="1">
      <p:cViewPr varScale="1">
        <p:scale>
          <a:sx n="101" d="100"/>
          <a:sy n="101" d="100"/>
        </p:scale>
        <p:origin x="-18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08244-D29E-5E4B-904D-6BA000903654}" type="datetimeFigureOut">
              <a:rPr lang="en-US" smtClean="0"/>
              <a:pPr/>
              <a:t>10/3/12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4F172-904C-B043-BAC2-13085031E1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59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4F172-904C-B043-BAC2-13085031E11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40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25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4F172-904C-B043-BAC2-13085031E11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64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4F172-904C-B043-BAC2-13085031E11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666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A811C02-4D6A-1744-8AF9-409C6A622703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28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E93626-7A54-45E4-BE65-096B0A37BA7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4F172-904C-B043-BAC2-13085031E1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615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4F172-904C-B043-BAC2-13085031E1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564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4F172-904C-B043-BAC2-13085031E1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7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E7535-DD5C-7B48-96BA-44D7CAFB3770}" type="slidenum">
              <a:rPr lang="en-US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8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8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90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183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1126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7B98A7-B2E1-A644-A09A-B4C9B8515C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76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898D43-EA28-5540-9146-A2EE9315879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3962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AEC6A-1D97-1D4E-9E5B-90C927B747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12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371600"/>
            <a:ext cx="4130675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371600"/>
            <a:ext cx="4132262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365738-1B4A-AB49-BA71-E45960C73C7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862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D49EAF-C63E-AA45-ABCF-0A9D1CDE47A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CAABD4-24A3-B441-BD05-6F8FF83D77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73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A236D-141D-4E4B-9C93-8BD6CF62C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41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26772F-B70E-FE4A-957A-E52E561C4C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96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361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F0FF27-83CA-9A4D-8557-30897A059F5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673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5BE812-097D-AD4C-9749-339B7B35D9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3307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60325"/>
            <a:ext cx="2114550" cy="64928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60325"/>
            <a:ext cx="6191250" cy="6492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1A66C-C7BE-1741-B06F-FB3F4537D0A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328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22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2499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6294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2165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6355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612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657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76A44-C143-8E47-80A5-1AAFC7FC9C4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10/3/12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B7BEA1-D378-A34E-BFCB-BD9F675C97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34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60325"/>
            <a:ext cx="8458200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295400"/>
            <a:ext cx="84153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FCF6D92-AC2F-4F47-8A76-EE7FDD5391C2}" type="slidenum"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387350" y="1143000"/>
            <a:ext cx="8367713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3578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3100">
          <a:solidFill>
            <a:srgbClr val="000000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600">
          <a:solidFill>
            <a:srgbClr val="000000"/>
          </a:solidFill>
          <a:latin typeface="+mn-lt"/>
          <a:ea typeface="ＭＳ Ｐゴシック" pitchFamily="-108" charset="-128"/>
        </a:defRPr>
      </a:lvl2pPr>
      <a:lvl3pPr marL="11430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Char char="•"/>
        <a:defRPr sz="2100">
          <a:solidFill>
            <a:srgbClr val="000000"/>
          </a:solidFill>
          <a:latin typeface="+mn-lt"/>
          <a:ea typeface="ＭＳ Ｐゴシック" pitchFamily="-108" charset="-128"/>
        </a:defRPr>
      </a:lvl3pPr>
      <a:lvl4pPr marL="16002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–"/>
        <a:defRPr sz="2000">
          <a:solidFill>
            <a:srgbClr val="000000"/>
          </a:solidFill>
          <a:latin typeface="+mn-lt"/>
          <a:ea typeface="ＭＳ Ｐゴシック" pitchFamily="-108" charset="-128"/>
        </a:defRPr>
      </a:lvl4pPr>
      <a:lvl5pPr marL="2057400" indent="-228600" algn="l" rtl="0" eaLnBrk="0" fontAlgn="base" hangingPunct="0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  <a:ea typeface="ＭＳ Ｐゴシック" pitchFamily="-108" charset="-128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000099"/>
        </a:buClr>
        <a:buSzPct val="110000"/>
        <a:buFont typeface="Arial" charset="0"/>
        <a:buChar char="›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25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4" Type="http://schemas.openxmlformats.org/officeDocument/2006/relationships/video" Target="../media/media4.wm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0.xml"/><Relationship Id="rId7" Type="http://schemas.openxmlformats.org/officeDocument/2006/relationships/image" Target="../media/image3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7.emf"/><Relationship Id="rId5" Type="http://schemas.openxmlformats.org/officeDocument/2006/relationships/image" Target="../media/image16.emf"/><Relationship Id="rId6" Type="http://schemas.openxmlformats.org/officeDocument/2006/relationships/image" Target="../media/image15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4.emf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30.emf"/><Relationship Id="rId13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emf"/><Relationship Id="rId4" Type="http://schemas.openxmlformats.org/officeDocument/2006/relationships/image" Target="../media/image17.emf"/><Relationship Id="rId5" Type="http://schemas.openxmlformats.org/officeDocument/2006/relationships/image" Target="../media/image16.emf"/><Relationship Id="rId6" Type="http://schemas.openxmlformats.org/officeDocument/2006/relationships/image" Target="../media/image15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7.emf"/><Relationship Id="rId5" Type="http://schemas.openxmlformats.org/officeDocument/2006/relationships/image" Target="../media/image16.emf"/><Relationship Id="rId6" Type="http://schemas.openxmlformats.org/officeDocument/2006/relationships/image" Target="../media/image15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4.emf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7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png"/><Relationship Id="rId12" Type="http://schemas.openxmlformats.org/officeDocument/2006/relationships/image" Target="../media/image7.png"/><Relationship Id="rId1" Type="http://schemas.microsoft.com/office/2007/relationships/media" Target="../media/media1.mov"/><Relationship Id="rId2" Type="http://schemas.openxmlformats.org/officeDocument/2006/relationships/video" Target="../media/media1.mov"/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4.png"/><Relationship Id="rId10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6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6.mov"/><Relationship Id="rId4" Type="http://schemas.openxmlformats.org/officeDocument/2006/relationships/video" Target="../media/media6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3.xml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8.mov"/><Relationship Id="rId4" Type="http://schemas.openxmlformats.org/officeDocument/2006/relationships/video" Target="../media/media8.mov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6.xml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microsoft.com/office/2007/relationships/media" Target="../media/media7.mov"/><Relationship Id="rId2" Type="http://schemas.openxmlformats.org/officeDocument/2006/relationships/video" Target="../media/media7.mov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image" Target="../media/image21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eg"/><Relationship Id="rId4" Type="http://schemas.openxmlformats.org/officeDocument/2006/relationships/image" Target="../media/image13.emf"/><Relationship Id="rId5" Type="http://schemas.openxmlformats.org/officeDocument/2006/relationships/image" Target="../media/image17.emf"/><Relationship Id="rId6" Type="http://schemas.openxmlformats.org/officeDocument/2006/relationships/image" Target="../media/image16.emf"/><Relationship Id="rId7" Type="http://schemas.openxmlformats.org/officeDocument/2006/relationships/image" Target="../media/image15.emf"/><Relationship Id="rId8" Type="http://schemas.openxmlformats.org/officeDocument/2006/relationships/image" Target="../media/image10.emf"/><Relationship Id="rId9" Type="http://schemas.openxmlformats.org/officeDocument/2006/relationships/image" Target="../media/image11.emf"/><Relationship Id="rId10" Type="http://schemas.openxmlformats.org/officeDocument/2006/relationships/image" Target="../media/image1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7.png"/><Relationship Id="rId1" Type="http://schemas.microsoft.com/office/2007/relationships/media" Target="../media/media9.wmv"/><Relationship Id="rId2" Type="http://schemas.openxmlformats.org/officeDocument/2006/relationships/video" Target="../media/media9.wmv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7.png"/><Relationship Id="rId1" Type="http://schemas.microsoft.com/office/2007/relationships/media" Target="../media/media10.wmv"/><Relationship Id="rId2" Type="http://schemas.openxmlformats.org/officeDocument/2006/relationships/video" Target="../media/media10.wmv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9" Type="http://schemas.openxmlformats.org/officeDocument/2006/relationships/image" Target="../media/image16.emf"/><Relationship Id="rId10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emf"/><Relationship Id="rId12" Type="http://schemas.openxmlformats.org/officeDocument/2006/relationships/image" Target="../media/image19.emf"/><Relationship Id="rId13" Type="http://schemas.openxmlformats.org/officeDocument/2006/relationships/image" Target="../media/image20.emf"/><Relationship Id="rId14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emf"/><Relationship Id="rId4" Type="http://schemas.openxmlformats.org/officeDocument/2006/relationships/image" Target="../media/image17.emf"/><Relationship Id="rId5" Type="http://schemas.openxmlformats.org/officeDocument/2006/relationships/image" Target="../media/image16.emf"/><Relationship Id="rId6" Type="http://schemas.openxmlformats.org/officeDocument/2006/relationships/image" Target="../media/image15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7.emf"/><Relationship Id="rId5" Type="http://schemas.openxmlformats.org/officeDocument/2006/relationships/image" Target="../media/image16.emf"/><Relationship Id="rId6" Type="http://schemas.openxmlformats.org/officeDocument/2006/relationships/image" Target="../media/image15.emf"/><Relationship Id="rId7" Type="http://schemas.openxmlformats.org/officeDocument/2006/relationships/image" Target="../media/image10.emf"/><Relationship Id="rId8" Type="http://schemas.openxmlformats.org/officeDocument/2006/relationships/image" Target="../media/image11.emf"/><Relationship Id="rId9" Type="http://schemas.openxmlformats.org/officeDocument/2006/relationships/image" Target="../media/image12.emf"/><Relationship Id="rId10" Type="http://schemas.openxmlformats.org/officeDocument/2006/relationships/image" Target="../media/image14.emf"/><Relationship Id="rId11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2119232"/>
            <a:ext cx="8991600" cy="14700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Microsoft Sans Serif"/>
                <a:cs typeface="Microsoft Sans Serif"/>
              </a:rPr>
              <a:t>Recovering </a:t>
            </a:r>
            <a:r>
              <a:rPr lang="en-US" sz="3600" dirty="0" smtClean="0">
                <a:latin typeface="Microsoft Sans Serif"/>
                <a:cs typeface="Microsoft Sans Serif"/>
              </a:rPr>
              <a:t>Depth </a:t>
            </a:r>
            <a:r>
              <a:rPr lang="en-US" sz="3600" dirty="0">
                <a:latin typeface="Microsoft Sans Serif"/>
                <a:cs typeface="Microsoft Sans Serif"/>
              </a:rPr>
              <a:t>of a </a:t>
            </a:r>
            <a:r>
              <a:rPr lang="en-US" sz="3600" dirty="0" smtClean="0">
                <a:latin typeface="Microsoft Sans Serif"/>
                <a:cs typeface="Microsoft Sans Serif"/>
              </a:rPr>
              <a:t>Dynamic Scene Using Real World Motion Prior</a:t>
            </a:r>
            <a:endParaRPr lang="en-US" sz="3600" dirty="0">
              <a:latin typeface="Microsoft Sans Serif"/>
              <a:cs typeface="Microsoft Sans Serif"/>
            </a:endParaRPr>
          </a:p>
        </p:txBody>
      </p:sp>
      <p:pic>
        <p:nvPicPr>
          <p:cNvPr id="4" name="Picture 6" descr="cu_logo_sml_150_ppt.jpg                                        000B7307&#10;MPF28 Panther                  BD8AC844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5588" cy="981075"/>
          </a:xfrm>
          <a:prstGeom prst="rect">
            <a:avLst/>
          </a:prstGeom>
          <a:noFill/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90110" y="4039662"/>
            <a:ext cx="8783484" cy="1531273"/>
          </a:xfrm>
          <a:prstGeom prst="rect">
            <a:avLst/>
          </a:prstGeom>
        </p:spPr>
        <p:txBody>
          <a:bodyPr vert="horz" anchor="t" anchorCtr="0">
            <a:noAutofit/>
          </a:bodyPr>
          <a:lstStyle/>
          <a:p>
            <a:pPr algn="ctr" defTabSz="914400" fontAlgn="base"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</a:pPr>
            <a:r>
              <a:rPr lang="en-US" sz="2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Adarsh Kowdle          Noah Snavely          Tsuhan Chen</a:t>
            </a:r>
            <a:endParaRPr lang="en-US" sz="2400" baseline="30000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  <a:p>
            <a:pPr algn="ctr" defTabSz="914400" fontAlgn="base"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</a:pPr>
            <a:r>
              <a:rPr lang="en-US" baseline="300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    </a:t>
            </a: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Cornell University</a:t>
            </a:r>
            <a:endParaRPr lang="en-US" sz="2400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30353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g_motio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399" y="2230800"/>
            <a:ext cx="5640379" cy="3023870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latin typeface="Microsoft Sans Serif"/>
                <a:cs typeface="Microsoft Sans Serif"/>
              </a:rPr>
              <a:t>Moving object </a:t>
            </a:r>
            <a:r>
              <a:rPr lang="en-US" sz="3600" dirty="0" smtClean="0">
                <a:latin typeface="Microsoft Sans Serif"/>
                <a:cs typeface="Microsoft Sans Serif"/>
              </a:rPr>
              <a:t>identification</a:t>
            </a:r>
            <a:endParaRPr lang="en-US" sz="3200" b="0" dirty="0" smtClean="0">
              <a:latin typeface="Microsoft Sans Serif"/>
              <a:cs typeface="Microsoft Sans Serif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57200" y="116325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r>
              <a:rPr lang="en-US" sz="2400" dirty="0" smtClean="0">
                <a:solidFill>
                  <a:prstClr val="black"/>
                </a:solidFill>
                <a:latin typeface="Microsoft Sans Serif"/>
                <a:cs typeface="Microsoft Sans Serif"/>
              </a:rPr>
              <a:t>User bounding box tracked using the optical flow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81000" y="5430450"/>
            <a:ext cx="8229600" cy="533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 smtClean="0">
                <a:latin typeface="Microsoft Sans Serif"/>
                <a:cs typeface="Microsoft Sans Serif"/>
              </a:rPr>
              <a:t>Other interactive co-segmentation works could also be used</a:t>
            </a:r>
            <a:endParaRPr lang="en-US" sz="1600" dirty="0" smtClean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65740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10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_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8897" y="2067227"/>
            <a:ext cx="4460402" cy="2418524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Depth bound using occluding regions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1" name="Picture 10" descr="Screen Shot 2012-09-15 at 8.59.58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58" y="1893792"/>
            <a:ext cx="3878330" cy="27383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693860" y="4632127"/>
            <a:ext cx="24307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Structure-from-motion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3D point cloud</a:t>
            </a:r>
            <a:endParaRPr lang="en-US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</p:txBody>
      </p:sp>
      <p:pic>
        <p:nvPicPr>
          <p:cNvPr id="8" name="seg_motion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8897" y="2067227"/>
            <a:ext cx="4460401" cy="241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189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repeatCount="1000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_motio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487" y="2056035"/>
            <a:ext cx="4460401" cy="2418524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Depth bound using occluding regions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3" name="Picture 2" descr="Screen Shot 2012-09-15 at 12.57.43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54" y="1464820"/>
            <a:ext cx="3906494" cy="2543189"/>
          </a:xfrm>
          <a:prstGeom prst="rect">
            <a:avLst/>
          </a:prstGeom>
        </p:spPr>
      </p:pic>
      <p:pic>
        <p:nvPicPr>
          <p:cNvPr id="8" name="Picture 7" descr="Screen Shot 2012-09-15 at 1.02.27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54" y="4123076"/>
            <a:ext cx="3906494" cy="223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718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 flipV="1">
            <a:off x="1992641" y="1965196"/>
            <a:ext cx="1962248" cy="3890762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354566" y="2735652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2506357" y="5251911"/>
            <a:ext cx="0" cy="61006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276235" y="5861970"/>
            <a:ext cx="213652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383912" y="5861970"/>
            <a:ext cx="194229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2316688" y="1591552"/>
            <a:ext cx="2586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332180" y="1591552"/>
            <a:ext cx="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68378" y="6065324"/>
            <a:ext cx="1035892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3" y="5257800"/>
            <a:ext cx="577528" cy="31719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1" y="5250519"/>
            <a:ext cx="577528" cy="3120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4" name="Picture 123" descr="latex-image-1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65" y="5357863"/>
            <a:ext cx="205020" cy="3072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98" name="Straight Arrow Connector 97"/>
          <p:cNvCxnSpPr/>
          <p:nvPr/>
        </p:nvCxnSpPr>
        <p:spPr>
          <a:xfrm flipH="1" flipV="1">
            <a:off x="1676400" y="2895600"/>
            <a:ext cx="20737" cy="231054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1" y="2575639"/>
            <a:ext cx="399240" cy="308519"/>
          </a:xfrm>
          <a:prstGeom prst="rect">
            <a:avLst/>
          </a:prstGeom>
        </p:spPr>
      </p:pic>
      <p:cxnSp>
        <p:nvCxnSpPr>
          <p:cNvPr id="82" name="Straight Connector 81"/>
          <p:cNvCxnSpPr/>
          <p:nvPr/>
        </p:nvCxnSpPr>
        <p:spPr>
          <a:xfrm>
            <a:off x="1078241" y="5215926"/>
            <a:ext cx="532255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3482318" y="2895600"/>
            <a:ext cx="2362200" cy="2971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3962400" y="1828800"/>
            <a:ext cx="1600200" cy="403860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342206" cy="30852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6" name="TextBox 115"/>
          <p:cNvSpPr txBox="1"/>
          <p:nvPr/>
        </p:nvSpPr>
        <p:spPr>
          <a:xfrm>
            <a:off x="3841472" y="1691410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1653254" y="1862690"/>
            <a:ext cx="4747546" cy="4231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528082" y="2743200"/>
            <a:ext cx="838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4" y="2474676"/>
            <a:ext cx="380999" cy="192324"/>
          </a:xfrm>
          <a:prstGeom prst="rect">
            <a:avLst/>
          </a:prstGeom>
        </p:spPr>
      </p:pic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9" y="2602242"/>
            <a:ext cx="314725" cy="282435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4278641" y="2774214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112759" y="3657600"/>
            <a:ext cx="1600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341359" y="3135402"/>
            <a:ext cx="1154441" cy="7788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819400" y="4191000"/>
            <a:ext cx="20574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703364" y="2362200"/>
            <a:ext cx="521959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>
                <a:latin typeface="Microsoft Sans Serif"/>
                <a:cs typeface="Microsoft Sans Serif"/>
              </a:rPr>
              <a:t>Depth bounds for the moving object</a:t>
            </a: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3" y="3782665"/>
            <a:ext cx="368300" cy="3175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990602" y="2659452"/>
            <a:ext cx="7391398" cy="2068842"/>
            <a:chOff x="990602" y="2659452"/>
            <a:chExt cx="7391398" cy="2068842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990602" y="2659452"/>
              <a:ext cx="7391398" cy="0"/>
            </a:xfrm>
            <a:prstGeom prst="line">
              <a:avLst/>
            </a:prstGeom>
            <a:ln>
              <a:solidFill>
                <a:srgbClr val="0000FF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5867400" y="3733800"/>
              <a:ext cx="2209800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FF"/>
                  </a:solidFill>
                  <a:latin typeface="Microsoft Sans Serif"/>
                  <a:ea typeface="ＭＳ Ｐゴシック" charset="0"/>
                  <a:cs typeface="Microsoft Sans Serif"/>
                </a:rPr>
                <a:t>Upper bound on depth using object  occlusions</a:t>
              </a: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8153400" y="2670894"/>
              <a:ext cx="0" cy="205740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Arrow Connector 39"/>
          <p:cNvCxnSpPr/>
          <p:nvPr/>
        </p:nvCxnSpPr>
        <p:spPr>
          <a:xfrm flipH="1">
            <a:off x="5569933" y="5988010"/>
            <a:ext cx="323716" cy="346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8" y="6065325"/>
            <a:ext cx="431082" cy="259275"/>
          </a:xfrm>
          <a:prstGeom prst="rect">
            <a:avLst/>
          </a:prstGeom>
        </p:spPr>
      </p:pic>
      <p:cxnSp>
        <p:nvCxnSpPr>
          <p:cNvPr id="56" name="Straight Connector 55"/>
          <p:cNvCxnSpPr/>
          <p:nvPr/>
        </p:nvCxnSpPr>
        <p:spPr>
          <a:xfrm flipH="1">
            <a:off x="726104" y="2914080"/>
            <a:ext cx="570355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89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 flipV="1">
            <a:off x="1992641" y="1965196"/>
            <a:ext cx="1962248" cy="3890762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354566" y="2735652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2506357" y="5251911"/>
            <a:ext cx="0" cy="61006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276235" y="5861970"/>
            <a:ext cx="213652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383912" y="5861970"/>
            <a:ext cx="194229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2316688" y="1591552"/>
            <a:ext cx="2586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332180" y="1591552"/>
            <a:ext cx="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68378" y="6065324"/>
            <a:ext cx="1035892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3" y="5257800"/>
            <a:ext cx="577528" cy="31719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1" y="5250519"/>
            <a:ext cx="577528" cy="3120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4" name="Picture 123" descr="latex-image-1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65" y="5357863"/>
            <a:ext cx="205020" cy="3072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98" name="Straight Arrow Connector 97"/>
          <p:cNvCxnSpPr/>
          <p:nvPr/>
        </p:nvCxnSpPr>
        <p:spPr>
          <a:xfrm flipH="1" flipV="1">
            <a:off x="1676400" y="2895600"/>
            <a:ext cx="20737" cy="231054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1" y="2575639"/>
            <a:ext cx="399240" cy="308519"/>
          </a:xfrm>
          <a:prstGeom prst="rect">
            <a:avLst/>
          </a:prstGeom>
        </p:spPr>
      </p:pic>
      <p:cxnSp>
        <p:nvCxnSpPr>
          <p:cNvPr id="82" name="Straight Connector 81"/>
          <p:cNvCxnSpPr/>
          <p:nvPr/>
        </p:nvCxnSpPr>
        <p:spPr>
          <a:xfrm>
            <a:off x="1078241" y="5215926"/>
            <a:ext cx="524796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3482318" y="2895600"/>
            <a:ext cx="2362200" cy="2971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3962400" y="1828800"/>
            <a:ext cx="1600200" cy="403860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342206" cy="30852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6" name="TextBox 115"/>
          <p:cNvSpPr txBox="1"/>
          <p:nvPr/>
        </p:nvSpPr>
        <p:spPr>
          <a:xfrm>
            <a:off x="3841472" y="1691410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1653254" y="1862690"/>
            <a:ext cx="4747546" cy="4231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528082" y="2743200"/>
            <a:ext cx="838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4" y="2474676"/>
            <a:ext cx="380999" cy="192324"/>
          </a:xfrm>
          <a:prstGeom prst="rect">
            <a:avLst/>
          </a:prstGeom>
        </p:spPr>
      </p:pic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9" y="2602242"/>
            <a:ext cx="314725" cy="282435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4278641" y="2774214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112759" y="3657600"/>
            <a:ext cx="1600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341359" y="3135402"/>
            <a:ext cx="1154441" cy="7788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819400" y="4191000"/>
            <a:ext cx="20574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703364" y="2362200"/>
            <a:ext cx="521959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990602" y="2659452"/>
            <a:ext cx="7391398" cy="2068842"/>
            <a:chOff x="990602" y="2659452"/>
            <a:chExt cx="7391398" cy="2068842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990602" y="2659452"/>
              <a:ext cx="7391398" cy="0"/>
            </a:xfrm>
            <a:prstGeom prst="line">
              <a:avLst/>
            </a:prstGeom>
            <a:ln>
              <a:solidFill>
                <a:srgbClr val="0000FF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8153400" y="2670894"/>
              <a:ext cx="0" cy="2057400"/>
            </a:xfrm>
            <a:prstGeom prst="straightConnector1">
              <a:avLst/>
            </a:prstGeom>
            <a:ln w="38100" cmpd="sng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>
                <a:latin typeface="Microsoft Sans Serif"/>
                <a:cs typeface="Microsoft Sans Serif"/>
              </a:rPr>
              <a:t>Depth </a:t>
            </a:r>
            <a:r>
              <a:rPr lang="en-US" sz="3600" dirty="0" smtClean="0">
                <a:latin typeface="Microsoft Sans Serif"/>
                <a:cs typeface="Microsoft Sans Serif"/>
              </a:rPr>
              <a:t>bounds for the moving object</a:t>
            </a:r>
            <a:endParaRPr lang="en-US" sz="3600" dirty="0">
              <a:latin typeface="Microsoft Sans Serif"/>
              <a:cs typeface="Microsoft Sans Serif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3" y="3782665"/>
            <a:ext cx="368300" cy="317500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 flipH="1">
            <a:off x="5569933" y="5988010"/>
            <a:ext cx="323716" cy="346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8" y="6065325"/>
            <a:ext cx="431082" cy="25927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97242" y="4226582"/>
            <a:ext cx="6951320" cy="1000660"/>
            <a:chOff x="697242" y="4226582"/>
            <a:chExt cx="6951320" cy="1000660"/>
          </a:xfrm>
        </p:grpSpPr>
        <p:cxnSp>
          <p:nvCxnSpPr>
            <p:cNvPr id="58" name="Straight Arrow Connector 57"/>
            <p:cNvCxnSpPr/>
            <p:nvPr/>
          </p:nvCxnSpPr>
          <p:spPr>
            <a:xfrm flipH="1" flipV="1">
              <a:off x="6326210" y="4226582"/>
              <a:ext cx="1" cy="100066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6211" y="4531444"/>
              <a:ext cx="953392" cy="360428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697242" y="4226582"/>
              <a:ext cx="6951320" cy="0"/>
            </a:xfrm>
            <a:prstGeom prst="line">
              <a:avLst/>
            </a:prstGeom>
            <a:ln w="38100" cmpd="sng">
              <a:solidFill>
                <a:srgbClr val="008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Straight Connector 58"/>
          <p:cNvCxnSpPr/>
          <p:nvPr/>
        </p:nvCxnSpPr>
        <p:spPr>
          <a:xfrm>
            <a:off x="691939" y="3902782"/>
            <a:ext cx="6951320" cy="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757753" y="3607852"/>
            <a:ext cx="6951320" cy="0"/>
          </a:xfrm>
          <a:prstGeom prst="line">
            <a:avLst/>
          </a:prstGeom>
          <a:ln w="38100" cmpd="sng"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>
            <a:off x="726104" y="2914080"/>
            <a:ext cx="570355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67381" y="5048046"/>
            <a:ext cx="2574494" cy="1113583"/>
            <a:chOff x="6467381" y="5048046"/>
            <a:chExt cx="2574494" cy="1113583"/>
          </a:xfrm>
        </p:grpSpPr>
        <p:sp>
          <p:nvSpPr>
            <p:cNvPr id="52" name="Rectangle 51"/>
            <p:cNvSpPr/>
            <p:nvPr/>
          </p:nvSpPr>
          <p:spPr>
            <a:xfrm>
              <a:off x="6467381" y="5048046"/>
              <a:ext cx="2574494" cy="1113583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" name="Picture 1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6815" y="5206143"/>
              <a:ext cx="2443158" cy="836357"/>
            </a:xfrm>
            <a:prstGeom prst="rect">
              <a:avLst/>
            </a:prstGeom>
          </p:spPr>
        </p:pic>
      </p:grpSp>
      <p:cxnSp>
        <p:nvCxnSpPr>
          <p:cNvPr id="54" name="Straight Connector 53"/>
          <p:cNvCxnSpPr/>
          <p:nvPr/>
        </p:nvCxnSpPr>
        <p:spPr>
          <a:xfrm flipH="1" flipV="1">
            <a:off x="1041421" y="3249822"/>
            <a:ext cx="7391398" cy="3894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4362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 flipV="1">
            <a:off x="1992641" y="1965196"/>
            <a:ext cx="1962248" cy="3890762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726104" y="2914080"/>
            <a:ext cx="570355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354566" y="2735652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2506357" y="5251911"/>
            <a:ext cx="0" cy="61006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276235" y="5861970"/>
            <a:ext cx="213652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383912" y="5861970"/>
            <a:ext cx="194229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2316688" y="1591552"/>
            <a:ext cx="2586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332180" y="1591552"/>
            <a:ext cx="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68378" y="6065324"/>
            <a:ext cx="1035892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3" y="5257800"/>
            <a:ext cx="577528" cy="31719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1" y="5250519"/>
            <a:ext cx="577528" cy="3120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4" name="Picture 123" descr="latex-image-1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65" y="5357863"/>
            <a:ext cx="205020" cy="3072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98" name="Straight Arrow Connector 97"/>
          <p:cNvCxnSpPr/>
          <p:nvPr/>
        </p:nvCxnSpPr>
        <p:spPr>
          <a:xfrm flipH="1" flipV="1">
            <a:off x="1676400" y="2895600"/>
            <a:ext cx="20737" cy="231054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1" y="2575639"/>
            <a:ext cx="399240" cy="308519"/>
          </a:xfrm>
          <a:prstGeom prst="rect">
            <a:avLst/>
          </a:prstGeom>
        </p:spPr>
      </p:pic>
      <p:cxnSp>
        <p:nvCxnSpPr>
          <p:cNvPr id="82" name="Straight Connector 81"/>
          <p:cNvCxnSpPr/>
          <p:nvPr/>
        </p:nvCxnSpPr>
        <p:spPr>
          <a:xfrm>
            <a:off x="1078241" y="5215926"/>
            <a:ext cx="524796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3482318" y="2895600"/>
            <a:ext cx="2362200" cy="2971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3962400" y="1828800"/>
            <a:ext cx="1600200" cy="403860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342206" cy="30852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6" name="TextBox 115"/>
          <p:cNvSpPr txBox="1"/>
          <p:nvPr/>
        </p:nvSpPr>
        <p:spPr>
          <a:xfrm>
            <a:off x="3841472" y="1691410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1653254" y="1862690"/>
            <a:ext cx="4747546" cy="4231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528082" y="2743200"/>
            <a:ext cx="838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4" y="2474676"/>
            <a:ext cx="380999" cy="192324"/>
          </a:xfrm>
          <a:prstGeom prst="rect">
            <a:avLst/>
          </a:prstGeom>
        </p:spPr>
      </p:pic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9" y="2602242"/>
            <a:ext cx="314725" cy="282435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4278641" y="2774214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112759" y="3657600"/>
            <a:ext cx="1600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341359" y="3135402"/>
            <a:ext cx="1154441" cy="7788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819400" y="4191000"/>
            <a:ext cx="20574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703364" y="2362200"/>
            <a:ext cx="521959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990602" y="1188018"/>
            <a:ext cx="7772398" cy="2065698"/>
            <a:chOff x="990602" y="1188018"/>
            <a:chExt cx="7772398" cy="2065698"/>
          </a:xfrm>
        </p:grpSpPr>
        <p:cxnSp>
          <p:nvCxnSpPr>
            <p:cNvPr id="66" name="Straight Connector 65"/>
            <p:cNvCxnSpPr/>
            <p:nvPr/>
          </p:nvCxnSpPr>
          <p:spPr>
            <a:xfrm flipH="1" flipV="1">
              <a:off x="990602" y="3249822"/>
              <a:ext cx="7391398" cy="3894"/>
            </a:xfrm>
            <a:prstGeom prst="line">
              <a:avLst/>
            </a:prstGeom>
            <a:ln>
              <a:solidFill>
                <a:srgbClr val="FF0000"/>
              </a:solidFill>
              <a:prstDash val="lg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6553200" y="1371600"/>
              <a:ext cx="2209800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 smtClean="0">
                  <a:solidFill>
                    <a:srgbClr val="FF0000"/>
                  </a:solidFill>
                  <a:latin typeface="Microsoft Sans Serif"/>
                  <a:ea typeface="ＭＳ Ｐゴシック" charset="0"/>
                  <a:cs typeface="Microsoft Sans Serif"/>
                </a:rPr>
                <a:t>Lower bound on depth using the speed </a:t>
              </a:r>
              <a:r>
                <a:rPr lang="en-US" dirty="0">
                  <a:solidFill>
                    <a:srgbClr val="FF0000"/>
                  </a:solidFill>
                  <a:latin typeface="Microsoft Sans Serif"/>
                  <a:ea typeface="ＭＳ Ｐゴシック" charset="0"/>
                  <a:cs typeface="Microsoft Sans Serif"/>
                </a:rPr>
                <a:t>of the object</a:t>
              </a:r>
            </a:p>
          </p:txBody>
        </p:sp>
        <p:cxnSp>
          <p:nvCxnSpPr>
            <p:cNvPr id="72" name="Straight Arrow Connector 71"/>
            <p:cNvCxnSpPr/>
            <p:nvPr/>
          </p:nvCxnSpPr>
          <p:spPr>
            <a:xfrm flipV="1">
              <a:off x="6591410" y="1188018"/>
              <a:ext cx="0" cy="20574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67600" y="2667000"/>
            <a:ext cx="0" cy="586716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>
                <a:latin typeface="Microsoft Sans Serif"/>
                <a:cs typeface="Microsoft Sans Serif"/>
              </a:rPr>
              <a:t>Depth </a:t>
            </a:r>
            <a:r>
              <a:rPr lang="en-US" sz="3600" dirty="0" smtClean="0">
                <a:latin typeface="Microsoft Sans Serif"/>
                <a:cs typeface="Microsoft Sans Serif"/>
              </a:rPr>
              <a:t>bounds for the moving object</a:t>
            </a:r>
            <a:endParaRPr lang="en-US" sz="3600" dirty="0">
              <a:latin typeface="Microsoft Sans Serif"/>
              <a:cs typeface="Microsoft Sans Serif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3" y="3782665"/>
            <a:ext cx="368300" cy="317500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 flipH="1">
            <a:off x="5569933" y="5988010"/>
            <a:ext cx="323716" cy="346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8" y="6065325"/>
            <a:ext cx="431082" cy="2592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990602" y="2659452"/>
            <a:ext cx="7391398" cy="2068842"/>
            <a:chOff x="990602" y="2659452"/>
            <a:chExt cx="7391398" cy="2068842"/>
          </a:xfrm>
        </p:grpSpPr>
        <p:grpSp>
          <p:nvGrpSpPr>
            <p:cNvPr id="58" name="Group 57"/>
            <p:cNvGrpSpPr/>
            <p:nvPr/>
          </p:nvGrpSpPr>
          <p:grpSpPr>
            <a:xfrm>
              <a:off x="990602" y="2659452"/>
              <a:ext cx="7391398" cy="2068842"/>
              <a:chOff x="990602" y="2659452"/>
              <a:chExt cx="7391398" cy="2068842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 flipH="1">
                <a:off x="990602" y="2659452"/>
                <a:ext cx="7391398" cy="0"/>
              </a:xfrm>
              <a:prstGeom prst="line">
                <a:avLst/>
              </a:prstGeom>
              <a:ln>
                <a:solidFill>
                  <a:srgbClr val="0000FF"/>
                </a:solidFill>
                <a:prstDash val="lg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8153400" y="2670894"/>
                <a:ext cx="0" cy="2057400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Rectangle 60"/>
            <p:cNvSpPr/>
            <p:nvPr/>
          </p:nvSpPr>
          <p:spPr>
            <a:xfrm>
              <a:off x="5867400" y="3733800"/>
              <a:ext cx="2209800" cy="92333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dirty="0">
                  <a:solidFill>
                    <a:srgbClr val="0000FF"/>
                  </a:solidFill>
                  <a:latin typeface="Microsoft Sans Serif"/>
                  <a:ea typeface="ＭＳ Ｐゴシック" charset="0"/>
                  <a:cs typeface="Microsoft Sans Serif"/>
                </a:rPr>
                <a:t>Upper </a:t>
              </a:r>
              <a:r>
                <a:rPr lang="en-US" dirty="0" smtClean="0">
                  <a:solidFill>
                    <a:srgbClr val="0000FF"/>
                  </a:solidFill>
                  <a:latin typeface="Microsoft Sans Serif"/>
                  <a:ea typeface="ＭＳ Ｐゴシック" charset="0"/>
                  <a:cs typeface="Microsoft Sans Serif"/>
                </a:rPr>
                <a:t>bound on </a:t>
              </a:r>
              <a:r>
                <a:rPr lang="en-US" dirty="0">
                  <a:solidFill>
                    <a:srgbClr val="0000FF"/>
                  </a:solidFill>
                  <a:latin typeface="Microsoft Sans Serif"/>
                  <a:ea typeface="ＭＳ Ｐゴシック" charset="0"/>
                  <a:cs typeface="Microsoft Sans Serif"/>
                </a:rPr>
                <a:t>depth </a:t>
              </a:r>
              <a:r>
                <a:rPr lang="en-US" dirty="0" smtClean="0">
                  <a:solidFill>
                    <a:srgbClr val="0000FF"/>
                  </a:solidFill>
                  <a:latin typeface="Microsoft Sans Serif"/>
                  <a:ea typeface="ＭＳ Ｐゴシック" charset="0"/>
                  <a:cs typeface="Microsoft Sans Serif"/>
                </a:rPr>
                <a:t>using object  </a:t>
              </a:r>
              <a:r>
                <a:rPr lang="en-US" dirty="0">
                  <a:solidFill>
                    <a:srgbClr val="0000FF"/>
                  </a:solidFill>
                  <a:latin typeface="Microsoft Sans Serif"/>
                  <a:ea typeface="ＭＳ Ｐゴシック" charset="0"/>
                  <a:cs typeface="Microsoft Sans Serif"/>
                </a:rPr>
                <a:t>occlusions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29561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Temporally smooth trajectory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42014"/>
          </a:xfrm>
        </p:spPr>
        <p:txBody>
          <a:bodyPr>
            <a:normAutofit/>
          </a:bodyPr>
          <a:lstStyle/>
          <a:p>
            <a:pPr marL="0" lvl="1" indent="0" algn="ctr">
              <a:buNone/>
            </a:pPr>
            <a:endParaRPr lang="en-US" dirty="0" smtClean="0"/>
          </a:p>
          <a:p>
            <a:pPr lvl="2" algn="just"/>
            <a:endParaRPr lang="en-US" dirty="0" smtClean="0"/>
          </a:p>
          <a:p>
            <a:pPr lvl="2" algn="just"/>
            <a:endParaRPr lang="en-US" dirty="0" smtClean="0"/>
          </a:p>
        </p:txBody>
      </p:sp>
      <p:sp>
        <p:nvSpPr>
          <p:cNvPr id="3" name="Freeform 2"/>
          <p:cNvSpPr/>
          <p:nvPr/>
        </p:nvSpPr>
        <p:spPr>
          <a:xfrm>
            <a:off x="1545363" y="2976373"/>
            <a:ext cx="6452000" cy="117654"/>
          </a:xfrm>
          <a:custGeom>
            <a:avLst/>
            <a:gdLst>
              <a:gd name="connsiteX0" fmla="*/ 0 w 4574205"/>
              <a:gd name="connsiteY0" fmla="*/ 117654 h 117654"/>
              <a:gd name="connsiteX1" fmla="*/ 305731 w 4574205"/>
              <a:gd name="connsiteY1" fmla="*/ 105896 h 117654"/>
              <a:gd name="connsiteX2" fmla="*/ 388044 w 4574205"/>
              <a:gd name="connsiteY2" fmla="*/ 94138 h 117654"/>
              <a:gd name="connsiteX3" fmla="*/ 493873 w 4574205"/>
              <a:gd name="connsiteY3" fmla="*/ 82380 h 117654"/>
              <a:gd name="connsiteX4" fmla="*/ 611462 w 4574205"/>
              <a:gd name="connsiteY4" fmla="*/ 58863 h 117654"/>
              <a:gd name="connsiteX5" fmla="*/ 905434 w 4574205"/>
              <a:gd name="connsiteY5" fmla="*/ 47105 h 117654"/>
              <a:gd name="connsiteX6" fmla="*/ 2046046 w 4574205"/>
              <a:gd name="connsiteY6" fmla="*/ 58863 h 117654"/>
              <a:gd name="connsiteX7" fmla="*/ 2140117 w 4574205"/>
              <a:gd name="connsiteY7" fmla="*/ 70621 h 117654"/>
              <a:gd name="connsiteX8" fmla="*/ 3280728 w 4574205"/>
              <a:gd name="connsiteY8" fmla="*/ 58863 h 117654"/>
              <a:gd name="connsiteX9" fmla="*/ 3692289 w 4574205"/>
              <a:gd name="connsiteY9" fmla="*/ 47105 h 117654"/>
              <a:gd name="connsiteX10" fmla="*/ 4421340 w 4574205"/>
              <a:gd name="connsiteY10" fmla="*/ 11830 h 117654"/>
              <a:gd name="connsiteX11" fmla="*/ 4574205 w 4574205"/>
              <a:gd name="connsiteY11" fmla="*/ 72 h 11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74205" h="117654">
                <a:moveTo>
                  <a:pt x="0" y="117654"/>
                </a:moveTo>
                <a:cubicBezTo>
                  <a:pt x="101910" y="113735"/>
                  <a:pt x="203932" y="112065"/>
                  <a:pt x="305731" y="105896"/>
                </a:cubicBezTo>
                <a:cubicBezTo>
                  <a:pt x="333396" y="104219"/>
                  <a:pt x="360542" y="97576"/>
                  <a:pt x="388044" y="94138"/>
                </a:cubicBezTo>
                <a:cubicBezTo>
                  <a:pt x="423263" y="89736"/>
                  <a:pt x="458814" y="87915"/>
                  <a:pt x="493873" y="82380"/>
                </a:cubicBezTo>
                <a:cubicBezTo>
                  <a:pt x="533356" y="76146"/>
                  <a:pt x="571521" y="60461"/>
                  <a:pt x="611462" y="58863"/>
                </a:cubicBezTo>
                <a:lnTo>
                  <a:pt x="905434" y="47105"/>
                </a:lnTo>
                <a:lnTo>
                  <a:pt x="2046046" y="58863"/>
                </a:lnTo>
                <a:cubicBezTo>
                  <a:pt x="2077641" y="59465"/>
                  <a:pt x="2108516" y="70621"/>
                  <a:pt x="2140117" y="70621"/>
                </a:cubicBezTo>
                <a:cubicBezTo>
                  <a:pt x="2520341" y="70621"/>
                  <a:pt x="2900524" y="62782"/>
                  <a:pt x="3280728" y="58863"/>
                </a:cubicBezTo>
                <a:lnTo>
                  <a:pt x="3692289" y="47105"/>
                </a:lnTo>
                <a:lnTo>
                  <a:pt x="4421340" y="11830"/>
                </a:lnTo>
                <a:cubicBezTo>
                  <a:pt x="4542752" y="-1659"/>
                  <a:pt x="4491676" y="72"/>
                  <a:pt x="4574205" y="72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95651" y="2829339"/>
            <a:ext cx="6626178" cy="1680298"/>
            <a:chOff x="2358129" y="3216179"/>
            <a:chExt cx="4576618" cy="1293457"/>
          </a:xfrm>
        </p:grpSpPr>
        <p:sp>
          <p:nvSpPr>
            <p:cNvPr id="2" name="Isosceles Triangle 1"/>
            <p:cNvSpPr/>
            <p:nvPr/>
          </p:nvSpPr>
          <p:spPr>
            <a:xfrm rot="10800000">
              <a:off x="2358129" y="4121613"/>
              <a:ext cx="235178" cy="25868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rot="10800000">
              <a:off x="3318450" y="4121613"/>
              <a:ext cx="235178" cy="25868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 rot="10800000">
              <a:off x="4521761" y="4250954"/>
              <a:ext cx="235178" cy="25868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Isosceles Triangle 16"/>
            <p:cNvSpPr/>
            <p:nvPr/>
          </p:nvSpPr>
          <p:spPr>
            <a:xfrm rot="10800000">
              <a:off x="5747099" y="4144672"/>
              <a:ext cx="235178" cy="25868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" name="Isosceles Triangle 19"/>
            <p:cNvSpPr/>
            <p:nvPr/>
          </p:nvSpPr>
          <p:spPr>
            <a:xfrm rot="10800000">
              <a:off x="6682671" y="4239197"/>
              <a:ext cx="235178" cy="25868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Multiply 21"/>
            <p:cNvSpPr/>
            <p:nvPr/>
          </p:nvSpPr>
          <p:spPr>
            <a:xfrm>
              <a:off x="3341968" y="3544088"/>
              <a:ext cx="211660" cy="141027"/>
            </a:xfrm>
            <a:prstGeom prst="mathMultiply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Multiply 22"/>
            <p:cNvSpPr/>
            <p:nvPr/>
          </p:nvSpPr>
          <p:spPr>
            <a:xfrm>
              <a:off x="4514839" y="3222129"/>
              <a:ext cx="211660" cy="141027"/>
            </a:xfrm>
            <a:prstGeom prst="mathMultiply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Multiply 23"/>
            <p:cNvSpPr/>
            <p:nvPr/>
          </p:nvSpPr>
          <p:spPr>
            <a:xfrm>
              <a:off x="5747098" y="3333799"/>
              <a:ext cx="211660" cy="141027"/>
            </a:xfrm>
            <a:prstGeom prst="mathMultiply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Multiply 24"/>
            <p:cNvSpPr/>
            <p:nvPr/>
          </p:nvSpPr>
          <p:spPr>
            <a:xfrm>
              <a:off x="6723087" y="3216179"/>
              <a:ext cx="211660" cy="141027"/>
            </a:xfrm>
            <a:prstGeom prst="mathMultiply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Multiply 25"/>
            <p:cNvSpPr/>
            <p:nvPr/>
          </p:nvSpPr>
          <p:spPr>
            <a:xfrm>
              <a:off x="2381648" y="3345134"/>
              <a:ext cx="211660" cy="141027"/>
            </a:xfrm>
            <a:prstGeom prst="mathMultiply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265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3128" y="1293335"/>
            <a:ext cx="4174403" cy="5021117"/>
            <a:chOff x="363128" y="1129860"/>
            <a:chExt cx="4174403" cy="5021117"/>
          </a:xfrm>
        </p:grpSpPr>
        <p:pic>
          <p:nvPicPr>
            <p:cNvPr id="2" name="Picture 1" descr="som_00_ori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128" y="1129860"/>
              <a:ext cx="4174403" cy="455945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11155" y="5689312"/>
              <a:ext cx="102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Before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682899" y="1280759"/>
            <a:ext cx="4174403" cy="5026577"/>
            <a:chOff x="4682899" y="1129859"/>
            <a:chExt cx="4174403" cy="5026577"/>
          </a:xfrm>
        </p:grpSpPr>
        <p:pic>
          <p:nvPicPr>
            <p:cNvPr id="3" name="Picture 2" descr="som_00_fi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2899" y="1129859"/>
              <a:ext cx="4174403" cy="455945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70368" y="5694771"/>
              <a:ext cx="28777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Smooth 3D trajectory</a:t>
              </a:r>
              <a:endParaRPr lang="en-US" sz="2400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579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Qualitative results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1295400"/>
            <a:ext cx="7391400" cy="5410200"/>
            <a:chOff x="838200" y="1295400"/>
            <a:chExt cx="7391400" cy="5410200"/>
          </a:xfrm>
        </p:grpSpPr>
        <p:pic>
          <p:nvPicPr>
            <p:cNvPr id="36" name="Picture 35" descr="0004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295400"/>
              <a:ext cx="3273280" cy="1737874"/>
            </a:xfrm>
            <a:prstGeom prst="rect">
              <a:avLst/>
            </a:prstGeom>
          </p:spPr>
        </p:pic>
        <p:pic>
          <p:nvPicPr>
            <p:cNvPr id="37" name="Picture 36" descr="000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124200"/>
              <a:ext cx="3273280" cy="1737874"/>
            </a:xfrm>
            <a:prstGeom prst="rect">
              <a:avLst/>
            </a:prstGeom>
          </p:spPr>
        </p:pic>
        <p:pic>
          <p:nvPicPr>
            <p:cNvPr id="38" name="Picture 37" descr="001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953000"/>
              <a:ext cx="3273280" cy="1737874"/>
            </a:xfrm>
            <a:prstGeom prst="rect">
              <a:avLst/>
            </a:prstGeom>
          </p:spPr>
        </p:pic>
        <p:pic>
          <p:nvPicPr>
            <p:cNvPr id="39" name="Picture 38" descr="0019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295400"/>
              <a:ext cx="3275705" cy="1739162"/>
            </a:xfrm>
            <a:prstGeom prst="rect">
              <a:avLst/>
            </a:prstGeom>
          </p:spPr>
        </p:pic>
        <p:pic>
          <p:nvPicPr>
            <p:cNvPr id="40" name="Picture 39" descr="0021.jp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124200"/>
              <a:ext cx="3273280" cy="1737874"/>
            </a:xfrm>
            <a:prstGeom prst="rect">
              <a:avLst/>
            </a:prstGeom>
          </p:spPr>
        </p:pic>
        <p:pic>
          <p:nvPicPr>
            <p:cNvPr id="41" name="Picture 40" descr="0023.jp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4953000"/>
              <a:ext cx="3276600" cy="1752600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0006656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Initial depthmaps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38200" y="1295400"/>
            <a:ext cx="7391400" cy="5414222"/>
            <a:chOff x="838200" y="1295400"/>
            <a:chExt cx="7391400" cy="5414222"/>
          </a:xfrm>
        </p:grpSpPr>
        <p:pic>
          <p:nvPicPr>
            <p:cNvPr id="22" name="Picture 21" descr="new_depthmap_00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2954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3" name="Picture 22" descr="new_depthmap_000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1242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4" name="Picture 23" descr="new_depthmap_0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9530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5" name="Picture 24" descr="new_depthmap_00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2954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6" name="Picture 25" descr="new_depthmap_002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1242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7" name="Picture 26" descr="new_depthmap_002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49530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739307" y="1816818"/>
            <a:ext cx="4968873" cy="4888782"/>
            <a:chOff x="2739307" y="1816818"/>
            <a:chExt cx="4968873" cy="4888782"/>
          </a:xfrm>
        </p:grpSpPr>
        <p:grpSp>
          <p:nvGrpSpPr>
            <p:cNvPr id="19" name="Group 18"/>
            <p:cNvGrpSpPr/>
            <p:nvPr/>
          </p:nvGrpSpPr>
          <p:grpSpPr>
            <a:xfrm>
              <a:off x="2743200" y="1816818"/>
              <a:ext cx="4964980" cy="4888782"/>
              <a:chOff x="2743200" y="1816818"/>
              <a:chExt cx="4964980" cy="4888782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2819400" y="1816818"/>
                <a:ext cx="4888780" cy="4888782"/>
                <a:chOff x="2819400" y="1816818"/>
                <a:chExt cx="4888780" cy="4888782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6869980" y="1816818"/>
                  <a:ext cx="838200" cy="12192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6829720" y="5486400"/>
                  <a:ext cx="838200" cy="12192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>
                <a:xfrm>
                  <a:off x="2819400" y="1828800"/>
                  <a:ext cx="838200" cy="12192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36" name="Oval 35"/>
              <p:cNvSpPr/>
              <p:nvPr/>
            </p:nvSpPr>
            <p:spPr>
              <a:xfrm>
                <a:off x="2743200" y="3657600"/>
                <a:ext cx="838200" cy="1219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2739307" y="3661622"/>
              <a:ext cx="4928613" cy="3043978"/>
              <a:chOff x="2739307" y="3661622"/>
              <a:chExt cx="4928613" cy="304397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2739307" y="5486400"/>
                <a:ext cx="838200" cy="1219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6829720" y="3661622"/>
                <a:ext cx="838200" cy="1219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6297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ser_video_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3400" y="3810000"/>
            <a:ext cx="4267200" cy="2612854"/>
          </a:xfrm>
          <a:prstGeom prst="rect">
            <a:avLst/>
          </a:prstGeom>
        </p:spPr>
      </p:pic>
      <p:pic>
        <p:nvPicPr>
          <p:cNvPr id="2" name="video_2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733" y="762000"/>
            <a:ext cx="4690446" cy="2514600"/>
          </a:xfrm>
          <a:prstGeom prst="rect">
            <a:avLst/>
          </a:prstGeom>
        </p:spPr>
      </p:pic>
      <p:pic>
        <p:nvPicPr>
          <p:cNvPr id="16" name="Picture 15" descr="depthmap_037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5181600"/>
            <a:ext cx="2743200" cy="144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depthmap_037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69042"/>
            <a:ext cx="2743200" cy="14478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 descr="new_depthmap_0020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-254" r="-1" b="1"/>
          <a:stretch/>
        </p:blipFill>
        <p:spPr>
          <a:xfrm>
            <a:off x="5715000" y="1981200"/>
            <a:ext cx="2743200" cy="14717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 descr="new_depthmap_002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57200"/>
            <a:ext cx="2743200" cy="145182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Oval 11"/>
          <p:cNvSpPr/>
          <p:nvPr/>
        </p:nvSpPr>
        <p:spPr>
          <a:xfrm>
            <a:off x="7315200" y="872526"/>
            <a:ext cx="685800" cy="1066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315200" y="2396526"/>
            <a:ext cx="685800" cy="10668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00800" y="3886200"/>
            <a:ext cx="914400" cy="1219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324600" y="5410200"/>
            <a:ext cx="990600" cy="1219200"/>
          </a:xfrm>
          <a:prstGeom prst="ellipse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23834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4" repeatCount="1000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40" repeatCount="1000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After incorporating object motion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38200" y="1295400"/>
            <a:ext cx="7391400" cy="5414222"/>
            <a:chOff x="838200" y="1295400"/>
            <a:chExt cx="7391400" cy="5414222"/>
          </a:xfrm>
        </p:grpSpPr>
        <p:pic>
          <p:nvPicPr>
            <p:cNvPr id="24" name="Picture 23" descr="new_depthmap_000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2954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5" name="Picture 24" descr="new_depthmap_0007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1242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6" name="Picture 25" descr="new_depthmap_0018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9530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7" name="Picture 26" descr="new_depthmap_002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2954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8" name="Picture 27" descr="new_depthmap_002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1242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29" name="Picture 28" descr="new_depthmap_002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4953000"/>
              <a:ext cx="3276600" cy="175662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39307" y="1816818"/>
            <a:ext cx="4968873" cy="4888782"/>
            <a:chOff x="2739307" y="1816818"/>
            <a:chExt cx="4968873" cy="4888782"/>
          </a:xfrm>
        </p:grpSpPr>
        <p:grpSp>
          <p:nvGrpSpPr>
            <p:cNvPr id="12" name="Group 11"/>
            <p:cNvGrpSpPr/>
            <p:nvPr/>
          </p:nvGrpSpPr>
          <p:grpSpPr>
            <a:xfrm>
              <a:off x="2743200" y="1816818"/>
              <a:ext cx="4964980" cy="4888782"/>
              <a:chOff x="2743200" y="1816818"/>
              <a:chExt cx="4964980" cy="4888782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819400" y="1816818"/>
                <a:ext cx="4888780" cy="4888782"/>
                <a:chOff x="2819400" y="1816818"/>
                <a:chExt cx="4888780" cy="4888782"/>
              </a:xfrm>
            </p:grpSpPr>
            <p:sp>
              <p:nvSpPr>
                <p:cNvPr id="15" name="Oval 14"/>
                <p:cNvSpPr/>
                <p:nvPr/>
              </p:nvSpPr>
              <p:spPr>
                <a:xfrm>
                  <a:off x="6869980" y="1816818"/>
                  <a:ext cx="838200" cy="12192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6829720" y="5486400"/>
                  <a:ext cx="838200" cy="12192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2819400" y="1828800"/>
                  <a:ext cx="838200" cy="1219200"/>
                </a:xfrm>
                <a:prstGeom prst="ellipse">
                  <a:avLst/>
                </a:prstGeom>
                <a:noFill/>
                <a:ln w="38100" cmpd="sng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white"/>
                    </a:solidFill>
                    <a:latin typeface="Microsoft Sans Serif"/>
                    <a:cs typeface="Microsoft Sans Serif"/>
                  </a:endParaRPr>
                </a:p>
              </p:txBody>
            </p:sp>
          </p:grpSp>
          <p:sp>
            <p:nvSpPr>
              <p:cNvPr id="14" name="Oval 13"/>
              <p:cNvSpPr/>
              <p:nvPr/>
            </p:nvSpPr>
            <p:spPr>
              <a:xfrm>
                <a:off x="2743200" y="3657600"/>
                <a:ext cx="838200" cy="1219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739307" y="3661622"/>
              <a:ext cx="4928613" cy="3043978"/>
              <a:chOff x="2739307" y="3661622"/>
              <a:chExt cx="4928613" cy="3043978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739307" y="5486400"/>
                <a:ext cx="838200" cy="1219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6829720" y="3661622"/>
                <a:ext cx="838200" cy="1219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4558509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latin typeface="Microsoft Sans Serif"/>
                <a:cs typeface="Microsoft Sans Serif"/>
              </a:rPr>
              <a:t>Qualitative results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8200" y="1905000"/>
            <a:ext cx="7395445" cy="3810000"/>
            <a:chOff x="838200" y="1905000"/>
            <a:chExt cx="7395445" cy="3810000"/>
          </a:xfrm>
        </p:grpSpPr>
        <p:pic>
          <p:nvPicPr>
            <p:cNvPr id="12" name="Picture 11" descr="0239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905000"/>
              <a:ext cx="3278194" cy="1752600"/>
            </a:xfrm>
            <a:prstGeom prst="rect">
              <a:avLst/>
            </a:prstGeom>
          </p:spPr>
        </p:pic>
        <p:pic>
          <p:nvPicPr>
            <p:cNvPr id="13" name="Picture 12" descr="0246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962400"/>
              <a:ext cx="3352800" cy="1752600"/>
            </a:xfrm>
            <a:prstGeom prst="rect">
              <a:avLst/>
            </a:prstGeom>
          </p:spPr>
        </p:pic>
        <p:pic>
          <p:nvPicPr>
            <p:cNvPr id="14" name="Picture 13" descr="0255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962400"/>
              <a:ext cx="3280645" cy="1752600"/>
            </a:xfrm>
            <a:prstGeom prst="rect">
              <a:avLst/>
            </a:prstGeom>
          </p:spPr>
        </p:pic>
        <p:pic>
          <p:nvPicPr>
            <p:cNvPr id="15" name="Picture 14" descr="0228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905000"/>
              <a:ext cx="3346448" cy="1752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8324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latin typeface="Microsoft Sans Serif"/>
                <a:cs typeface="Microsoft Sans Serif"/>
              </a:rPr>
              <a:t>Initial depthmaps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16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838199" y="1905000"/>
            <a:ext cx="7391401" cy="3810000"/>
            <a:chOff x="838199" y="1905000"/>
            <a:chExt cx="7391401" cy="3810000"/>
          </a:xfrm>
        </p:grpSpPr>
        <p:pic>
          <p:nvPicPr>
            <p:cNvPr id="45" name="Picture 44" descr="depthmap_0228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1905000"/>
              <a:ext cx="3352801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6" name="Picture 45" descr="depthmap_02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905000"/>
              <a:ext cx="3276600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8" name="Picture 47" descr="depthmap_02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3962400"/>
              <a:ext cx="3352801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9" name="Picture 48" descr="depthmap_025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962400"/>
              <a:ext cx="3276600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50" name="Group 49"/>
          <p:cNvGrpSpPr/>
          <p:nvPr/>
        </p:nvGrpSpPr>
        <p:grpSpPr>
          <a:xfrm>
            <a:off x="762000" y="2057400"/>
            <a:ext cx="7467600" cy="3657600"/>
            <a:chOff x="762000" y="2057400"/>
            <a:chExt cx="7467600" cy="3657600"/>
          </a:xfrm>
        </p:grpSpPr>
        <p:grpSp>
          <p:nvGrpSpPr>
            <p:cNvPr id="51" name="Group 50"/>
            <p:cNvGrpSpPr/>
            <p:nvPr/>
          </p:nvGrpSpPr>
          <p:grpSpPr>
            <a:xfrm>
              <a:off x="762000" y="2057400"/>
              <a:ext cx="7467600" cy="3657600"/>
              <a:chOff x="762000" y="2057400"/>
              <a:chExt cx="7467600" cy="3657600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5791200" y="2057400"/>
                <a:ext cx="1295400" cy="1600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7086600" y="4114800"/>
                <a:ext cx="1143000" cy="1600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62000" y="2133600"/>
                <a:ext cx="990600" cy="15240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52" name="Oval 51"/>
            <p:cNvSpPr/>
            <p:nvPr/>
          </p:nvSpPr>
          <p:spPr>
            <a:xfrm>
              <a:off x="2362200" y="4114800"/>
              <a:ext cx="1219200" cy="1524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Microsoft Sans Serif"/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408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>
                <a:latin typeface="Microsoft Sans Serif"/>
                <a:cs typeface="Microsoft Sans Serif"/>
              </a:rPr>
              <a:t>After incorporating object motion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38199" y="1905000"/>
            <a:ext cx="7391401" cy="3810000"/>
            <a:chOff x="838199" y="1905000"/>
            <a:chExt cx="7391401" cy="3810000"/>
          </a:xfrm>
        </p:grpSpPr>
        <p:pic>
          <p:nvPicPr>
            <p:cNvPr id="40" name="Picture 39" descr="depthmap_0229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199" y="1905000"/>
              <a:ext cx="3352801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1" name="Picture 40" descr="depthmap_024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1905000"/>
              <a:ext cx="3276600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2" name="Picture 41" descr="depthmap_0247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3962400"/>
              <a:ext cx="3352800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43" name="Picture 42" descr="depthmap_025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000" y="3962400"/>
              <a:ext cx="3276600" cy="17526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  <p:grpSp>
        <p:nvGrpSpPr>
          <p:cNvPr id="44" name="Group 43"/>
          <p:cNvGrpSpPr/>
          <p:nvPr/>
        </p:nvGrpSpPr>
        <p:grpSpPr>
          <a:xfrm>
            <a:off x="762000" y="2057400"/>
            <a:ext cx="7467600" cy="3657600"/>
            <a:chOff x="762000" y="2057400"/>
            <a:chExt cx="7467600" cy="3657600"/>
          </a:xfrm>
        </p:grpSpPr>
        <p:grpSp>
          <p:nvGrpSpPr>
            <p:cNvPr id="45" name="Group 44"/>
            <p:cNvGrpSpPr/>
            <p:nvPr/>
          </p:nvGrpSpPr>
          <p:grpSpPr>
            <a:xfrm>
              <a:off x="762000" y="2057400"/>
              <a:ext cx="7467600" cy="3657600"/>
              <a:chOff x="762000" y="2057400"/>
              <a:chExt cx="7467600" cy="3657600"/>
            </a:xfrm>
          </p:grpSpPr>
          <p:sp>
            <p:nvSpPr>
              <p:cNvPr id="48" name="Oval 47"/>
              <p:cNvSpPr/>
              <p:nvPr/>
            </p:nvSpPr>
            <p:spPr>
              <a:xfrm>
                <a:off x="5791200" y="2057400"/>
                <a:ext cx="1295400" cy="1600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7086600" y="4114800"/>
                <a:ext cx="1143000" cy="16002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762000" y="2133600"/>
                <a:ext cx="990600" cy="1524000"/>
              </a:xfrm>
              <a:prstGeom prst="ellipse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2362200" y="4114800"/>
              <a:ext cx="1219200" cy="1524000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Microsoft Sans Serif"/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8846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inect2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98931" y="2830427"/>
            <a:ext cx="3251603" cy="2438702"/>
          </a:xfrm>
          <a:prstGeom prst="rect">
            <a:avLst/>
          </a:prstGeom>
        </p:spPr>
      </p:pic>
      <p:pic>
        <p:nvPicPr>
          <p:cNvPr id="6" name="kinect2_depth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77144" y="2827188"/>
            <a:ext cx="3255921" cy="2441941"/>
          </a:xfrm>
          <a:prstGeom prst="rect">
            <a:avLst/>
          </a:prstGeom>
        </p:spPr>
      </p:pic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Quantitative results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0547" y="1371600"/>
            <a:ext cx="6852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Average performance </a:t>
            </a: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across 5 videos with about 50 frames each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Ground truth using an RGBD camera</a:t>
            </a:r>
          </a:p>
        </p:txBody>
      </p:sp>
    </p:spTree>
    <p:extLst>
      <p:ext uri="{BB962C8B-B14F-4D97-AF65-F5344CB8AC3E}">
        <p14:creationId xmlns:p14="http://schemas.microsoft.com/office/powerpoint/2010/main" val="63620069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repeatCount="10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1000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2029599"/>
            <a:ext cx="8292640" cy="4191000"/>
            <a:chOff x="457200" y="2029599"/>
            <a:chExt cx="8292640" cy="4191000"/>
          </a:xfrm>
        </p:grpSpPr>
        <p:pic>
          <p:nvPicPr>
            <p:cNvPr id="3" name="Picture 2" descr="accuracy_vs_kinect_graph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2029599"/>
              <a:ext cx="8292640" cy="41910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617403" y="2565266"/>
              <a:ext cx="275647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Initial depthmap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42549" y="2966009"/>
              <a:ext cx="2278689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alibri"/>
                </a:rPr>
                <a:t>Proposed approach</a:t>
              </a:r>
              <a:endParaRPr lang="en-US" sz="20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Quantitative results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2615" y="1538347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Error </a:t>
            </a:r>
            <a:r>
              <a:rPr lang="en-US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computed </a:t>
            </a: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for pixels corresponding to the moving object</a:t>
            </a:r>
          </a:p>
        </p:txBody>
      </p:sp>
      <p:sp>
        <p:nvSpPr>
          <p:cNvPr id="2" name="Oval 1"/>
          <p:cNvSpPr/>
          <p:nvPr/>
        </p:nvSpPr>
        <p:spPr>
          <a:xfrm>
            <a:off x="4690156" y="5050604"/>
            <a:ext cx="2424450" cy="7936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5469443" y="5188575"/>
            <a:ext cx="909169" cy="525824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0978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0" dirty="0" smtClean="0">
                <a:latin typeface="Microsoft Sans Serif"/>
                <a:cs typeface="Microsoft Sans Serif"/>
              </a:rPr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969636"/>
          </a:xfrm>
        </p:spPr>
        <p:txBody>
          <a:bodyPr>
            <a:noAutofit/>
          </a:bodyPr>
          <a:lstStyle/>
          <a:p>
            <a:pPr algn="just"/>
            <a:r>
              <a:rPr lang="en-US" sz="2000" dirty="0" smtClean="0">
                <a:latin typeface="MS Reference Sans Serif"/>
                <a:cs typeface="MS Reference Sans Serif"/>
              </a:rPr>
              <a:t>We propose an approach to </a:t>
            </a:r>
            <a:r>
              <a:rPr lang="en-US" sz="2000" dirty="0">
                <a:latin typeface="MS Reference Sans Serif"/>
                <a:cs typeface="MS Reference Sans Serif"/>
              </a:rPr>
              <a:t>estimate the depth of a dynamic</a:t>
            </a:r>
            <a:r>
              <a:rPr lang="en-US" sz="2000" i="1" dirty="0">
                <a:latin typeface="MS Reference Sans Serif"/>
                <a:cs typeface="MS Reference Sans Serif"/>
              </a:rPr>
              <a:t> </a:t>
            </a:r>
            <a:r>
              <a:rPr lang="en-US" sz="2000" dirty="0">
                <a:latin typeface="MS Reference Sans Serif"/>
                <a:cs typeface="MS Reference Sans Serif"/>
              </a:rPr>
              <a:t>scene captured using a dynamic camera </a:t>
            </a:r>
            <a:endParaRPr lang="en-US" sz="2000" dirty="0" smtClean="0">
              <a:latin typeface="MS Reference Sans Serif"/>
              <a:cs typeface="MS Reference Sans Serif"/>
            </a:endParaRPr>
          </a:p>
          <a:p>
            <a:pPr lvl="1" algn="just"/>
            <a:r>
              <a:rPr lang="en-US" sz="2000" dirty="0" smtClean="0">
                <a:latin typeface="MS Reference Sans Serif"/>
                <a:cs typeface="MS Reference Sans Serif"/>
              </a:rPr>
              <a:t>Depth bounds using occlusions and motion prior</a:t>
            </a:r>
          </a:p>
          <a:p>
            <a:pPr lvl="1" algn="just"/>
            <a:endParaRPr lang="en-US" sz="2000" dirty="0" smtClean="0">
              <a:solidFill>
                <a:srgbClr val="000000"/>
              </a:solidFill>
              <a:latin typeface="MS Reference Sans Serif"/>
              <a:cs typeface="MS Reference Sans Serif"/>
            </a:endParaRPr>
          </a:p>
          <a:p>
            <a:pPr marL="342900" lvl="1" indent="-342900" algn="just">
              <a:buFont typeface="Arial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MS Reference Sans Serif"/>
                <a:cs typeface="MS Reference Sans Serif"/>
              </a:rPr>
              <a:t>Can be integrated into existing</a:t>
            </a:r>
            <a:r>
              <a:rPr lang="en-US" sz="2000" dirty="0" smtClean="0">
                <a:latin typeface="MS Reference Sans Serif"/>
                <a:cs typeface="MS Reference Sans Serif"/>
              </a:rPr>
              <a:t> </a:t>
            </a:r>
            <a:r>
              <a:rPr lang="en-US" sz="2000" dirty="0">
                <a:latin typeface="MS Reference Sans Serif"/>
                <a:cs typeface="MS Reference Sans Serif"/>
              </a:rPr>
              <a:t>state-of-art </a:t>
            </a:r>
            <a:r>
              <a:rPr lang="en-US" sz="2000" dirty="0" smtClean="0">
                <a:latin typeface="MS Reference Sans Serif"/>
                <a:cs typeface="MS Reference Sans Serif"/>
              </a:rPr>
              <a:t>approaches </a:t>
            </a:r>
          </a:p>
          <a:p>
            <a:pPr marL="742950" lvl="2" indent="-342900" algn="just"/>
            <a:r>
              <a:rPr lang="en-US" sz="2000" dirty="0" smtClean="0">
                <a:latin typeface="MS Reference Sans Serif"/>
                <a:cs typeface="MS Reference Sans Serif"/>
              </a:rPr>
              <a:t>post-process the depthmap with </a:t>
            </a:r>
            <a:r>
              <a:rPr lang="en-US" sz="2000" dirty="0">
                <a:latin typeface="MS Reference Sans Serif"/>
                <a:cs typeface="MS Reference Sans Serif"/>
              </a:rPr>
              <a:t>plane fitting </a:t>
            </a:r>
            <a:r>
              <a:rPr lang="en-US" sz="2000" dirty="0" smtClean="0">
                <a:latin typeface="MS Reference Sans Serif"/>
                <a:cs typeface="MS Reference Sans Serif"/>
              </a:rPr>
              <a:t>and semantics (sky detection)</a:t>
            </a:r>
          </a:p>
          <a:p>
            <a:pPr algn="just"/>
            <a:endParaRPr lang="en-US" sz="2400" dirty="0" smtClean="0">
              <a:latin typeface="MS Reference Sans Serif"/>
              <a:cs typeface="MS Reference Sans Serif"/>
            </a:endParaRPr>
          </a:p>
          <a:p>
            <a:pPr algn="just"/>
            <a:r>
              <a:rPr lang="en-US" sz="2000" dirty="0">
                <a:solidFill>
                  <a:srgbClr val="000000"/>
                </a:solidFill>
                <a:latin typeface="MS Reference Sans Serif"/>
                <a:cs typeface="MS Reference Sans Serif"/>
              </a:rPr>
              <a:t>Relaxing the current assumption of the speed of the object via semantics</a:t>
            </a:r>
          </a:p>
          <a:p>
            <a:pPr lvl="2" algn="just"/>
            <a:r>
              <a:rPr lang="en-US" sz="2000" dirty="0">
                <a:solidFill>
                  <a:srgbClr val="000000"/>
                </a:solidFill>
                <a:latin typeface="MS Reference Sans Serif"/>
                <a:cs typeface="MS Reference Sans Serif"/>
              </a:rPr>
              <a:t>Object recognition – people vs. automobiles</a:t>
            </a:r>
          </a:p>
          <a:p>
            <a:pPr lvl="2" algn="just"/>
            <a:r>
              <a:rPr lang="en-US" sz="2000" dirty="0">
                <a:solidFill>
                  <a:srgbClr val="000000"/>
                </a:solidFill>
                <a:latin typeface="MS Reference Sans Serif"/>
                <a:cs typeface="MS Reference Sans Serif"/>
              </a:rPr>
              <a:t>Ground surface contact point identification</a:t>
            </a:r>
          </a:p>
          <a:p>
            <a:pPr marL="342900" lvl="1" indent="-342900" algn="just"/>
            <a:endParaRPr lang="en-US" dirty="0" smtClean="0">
              <a:latin typeface="MS Reference Sans Serif"/>
              <a:cs typeface="MS Reference Sans Serif"/>
            </a:endParaRPr>
          </a:p>
          <a:p>
            <a:pPr marL="742950" lvl="2" indent="-342900" algn="just"/>
            <a:endParaRPr lang="en-US" sz="2000" dirty="0">
              <a:latin typeface="MS Reference Sans Serif"/>
              <a:cs typeface="MS Reference Sans Serif"/>
            </a:endParaRPr>
          </a:p>
          <a:p>
            <a:pPr marL="342900" lvl="1" indent="-342900" algn="just"/>
            <a:endParaRPr lang="en-US" sz="3200" dirty="0" smtClean="0">
              <a:latin typeface="MS Reference Sans Serif"/>
              <a:cs typeface="MS Reference Sans Serif"/>
            </a:endParaRP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26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43417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ideo8_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b="30455"/>
          <a:stretch/>
        </p:blipFill>
        <p:spPr>
          <a:xfrm>
            <a:off x="135371" y="2200595"/>
            <a:ext cx="4444423" cy="2225744"/>
          </a:xfrm>
          <a:prstGeom prst="rect">
            <a:avLst/>
          </a:prstGeom>
        </p:spPr>
      </p:pic>
      <p:pic>
        <p:nvPicPr>
          <p:cNvPr id="9" name="som_SC_DS_1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b="10970"/>
          <a:stretch/>
        </p:blipFill>
        <p:spPr>
          <a:xfrm>
            <a:off x="4677037" y="2200595"/>
            <a:ext cx="4341229" cy="2225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3600" b="0" dirty="0" smtClean="0">
                <a:latin typeface="Microsoft Sans Serif"/>
                <a:cs typeface="Microsoft Sans Serif"/>
              </a:rPr>
              <a:t>Conclusion and future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229600" cy="496963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FF0000"/>
                </a:solidFill>
                <a:latin typeface="MS Reference Sans Serif"/>
                <a:cs typeface="MS Reference Sans Serif"/>
              </a:rPr>
              <a:t>Turning the table around</a:t>
            </a:r>
          </a:p>
          <a:p>
            <a:pPr algn="just"/>
            <a:endParaRPr lang="en-US" sz="2000" dirty="0" smtClean="0">
              <a:latin typeface="MS Reference Sans Serif"/>
              <a:cs typeface="MS Reference Sans Serif"/>
            </a:endParaRPr>
          </a:p>
          <a:p>
            <a:pPr algn="just"/>
            <a:endParaRPr lang="en-US" sz="2000" dirty="0">
              <a:latin typeface="MS Reference Sans Serif"/>
              <a:cs typeface="MS Reference Sans Serif"/>
            </a:endParaRPr>
          </a:p>
          <a:p>
            <a:pPr algn="just"/>
            <a:endParaRPr lang="en-US" sz="2000" dirty="0" smtClean="0">
              <a:latin typeface="MS Reference Sans Serif"/>
              <a:cs typeface="MS Reference Sans Serif"/>
            </a:endParaRPr>
          </a:p>
          <a:p>
            <a:pPr algn="just"/>
            <a:endParaRPr lang="en-US" sz="2000" dirty="0">
              <a:latin typeface="MS Reference Sans Serif"/>
              <a:cs typeface="MS Reference Sans Serif"/>
            </a:endParaRPr>
          </a:p>
          <a:p>
            <a:pPr algn="just"/>
            <a:endParaRPr lang="en-US" sz="2000" dirty="0" smtClean="0">
              <a:latin typeface="MS Reference Sans Serif"/>
              <a:cs typeface="MS Reference Sans Serif"/>
            </a:endParaRPr>
          </a:p>
          <a:p>
            <a:pPr algn="just"/>
            <a:endParaRPr lang="en-US" sz="2000" dirty="0">
              <a:latin typeface="MS Reference Sans Serif"/>
              <a:cs typeface="MS Reference Sans Serif"/>
            </a:endParaRPr>
          </a:p>
          <a:p>
            <a:pPr algn="just"/>
            <a:endParaRPr lang="en-US" sz="2000" dirty="0" smtClean="0">
              <a:latin typeface="MS Reference Sans Serif"/>
              <a:cs typeface="MS Reference Sans Serif"/>
            </a:endParaRPr>
          </a:p>
          <a:p>
            <a:pPr marL="0" indent="0" algn="just">
              <a:buNone/>
            </a:pPr>
            <a:endParaRPr lang="en-US" sz="2000" dirty="0">
              <a:latin typeface="MS Reference Sans Serif"/>
              <a:cs typeface="MS Reference Sans Serif"/>
            </a:endParaRPr>
          </a:p>
          <a:p>
            <a:pPr marL="0" indent="0" algn="ctr">
              <a:buNone/>
            </a:pPr>
            <a:r>
              <a:rPr lang="en-US" sz="2000" dirty="0" smtClean="0">
                <a:latin typeface="MS Reference Sans Serif"/>
                <a:cs typeface="MS Reference Sans Serif"/>
              </a:rPr>
              <a:t>Moving object can help recover depth of the scene</a:t>
            </a:r>
          </a:p>
          <a:p>
            <a:pPr lvl="1" algn="just"/>
            <a:endParaRPr lang="en-US" sz="1800" dirty="0" smtClean="0">
              <a:latin typeface="MS Reference Sans Serif"/>
              <a:cs typeface="MS Reference Sans Serif"/>
            </a:endParaRPr>
          </a:p>
          <a:p>
            <a:pPr lvl="1" algn="just"/>
            <a:endParaRPr lang="en-US" sz="1800" dirty="0">
              <a:latin typeface="MS Reference Sans Serif"/>
              <a:cs typeface="MS Reference Sans Serif"/>
            </a:endParaRPr>
          </a:p>
          <a:p>
            <a:pPr lvl="1" algn="just"/>
            <a:endParaRPr lang="en-US" sz="1800" dirty="0" smtClean="0">
              <a:latin typeface="MS Reference Sans Serif"/>
              <a:cs typeface="MS Reference Sans Serif"/>
            </a:endParaRPr>
          </a:p>
          <a:p>
            <a:pPr lvl="1" algn="just"/>
            <a:endParaRPr lang="en-US" sz="1800" dirty="0">
              <a:latin typeface="MS Reference Sans Serif"/>
              <a:cs typeface="MS Reference Sans Serif"/>
            </a:endParaRPr>
          </a:p>
          <a:p>
            <a:pPr lvl="1" algn="just"/>
            <a:endParaRPr lang="en-US" sz="1800" dirty="0" smtClean="0">
              <a:latin typeface="MS Reference Sans Serif"/>
              <a:cs typeface="MS Reference Sans Serif"/>
            </a:endParaRPr>
          </a:p>
          <a:p>
            <a:pPr marL="457200" lvl="1" indent="0" algn="just">
              <a:buNone/>
            </a:pPr>
            <a:endParaRPr lang="en-US" sz="1800" dirty="0" smtClean="0">
              <a:latin typeface="MS Reference Sans Serif"/>
              <a:cs typeface="MS Reference Sans Serif"/>
            </a:endParaRPr>
          </a:p>
          <a:p>
            <a:pPr lvl="1" algn="just"/>
            <a:endParaRPr lang="en-US" sz="1800" dirty="0" smtClean="0">
              <a:latin typeface="MS Reference Sans Serif"/>
              <a:cs typeface="MS Reference Sans Serif"/>
            </a:endParaRP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z="1100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27</a:t>
            </a:fld>
            <a:endParaRPr lang="en-US" sz="1100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446764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8" repeatCount="1000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4" repeatCount="1000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/>
          <p:cNvSpPr txBox="1">
            <a:spLocks/>
          </p:cNvSpPr>
          <p:nvPr/>
        </p:nvSpPr>
        <p:spPr>
          <a:xfrm>
            <a:off x="152400" y="5791200"/>
            <a:ext cx="8783484" cy="720253"/>
          </a:xfrm>
          <a:prstGeom prst="rect">
            <a:avLst/>
          </a:prstGeom>
        </p:spPr>
        <p:txBody>
          <a:bodyPr vert="horz" anchor="t" anchorCtr="0">
            <a:noAutofit/>
          </a:bodyPr>
          <a:lstStyle/>
          <a:p>
            <a:pPr algn="ctr" defTabSz="914400" fontAlgn="base"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</a:pPr>
            <a:r>
              <a:rPr lang="en-US" sz="20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Adarsh Kowdle          Noah Snavely          Tsuhan Chen</a:t>
            </a:r>
            <a:endParaRPr lang="en-US" sz="2000" baseline="30000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  <a:p>
            <a:pPr algn="ctr" defTabSz="914400" fontAlgn="base">
              <a:spcBef>
                <a:spcPts val="600"/>
              </a:spcBef>
              <a:spcAft>
                <a:spcPct val="0"/>
              </a:spcAft>
              <a:buClr>
                <a:srgbClr val="4F81BD"/>
              </a:buClr>
              <a:buSzPct val="76000"/>
            </a:pPr>
            <a:r>
              <a:rPr lang="en-US" sz="1600" baseline="300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    </a:t>
            </a:r>
            <a:r>
              <a:rPr lang="en-US" sz="16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Cornell University</a:t>
            </a:r>
            <a:endParaRPr lang="en-US" sz="2000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1981200"/>
            <a:ext cx="6858000" cy="990600"/>
          </a:xfrm>
          <a:effectLst/>
        </p:spPr>
        <p:txBody>
          <a:bodyPr/>
          <a:lstStyle/>
          <a:p>
            <a:pPr algn="ctr" eaLnBrk="1" hangingPunct="1"/>
            <a:r>
              <a:rPr lang="en-US" sz="4000" dirty="0">
                <a:latin typeface="Microsoft Sans Serif"/>
                <a:ea typeface="ＭＳ Ｐゴシック" charset="0"/>
                <a:cs typeface="Microsoft Sans Serif"/>
              </a:rPr>
              <a:t>Thank You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6" name="Picture 6" descr="cu_logo_sml_150_ppt.jpg                                        000B7307&#10;MPF28 Panther                  BD8AC844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5588" cy="981075"/>
          </a:xfrm>
          <a:prstGeom prst="rect">
            <a:avLst/>
          </a:prstGeom>
          <a:noFill/>
        </p:spPr>
      </p:pic>
      <p:sp>
        <p:nvSpPr>
          <p:cNvPr id="12" name="Title 1"/>
          <p:cNvSpPr>
            <a:spLocks noGrp="1"/>
          </p:cNvSpPr>
          <p:nvPr>
            <p:ph type="ctrTitle"/>
          </p:nvPr>
        </p:nvSpPr>
        <p:spPr bwMode="auto">
          <a:xfrm>
            <a:off x="152400" y="1066800"/>
            <a:ext cx="8991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EEECE1"/>
            </a:outerShdw>
          </a:effectLst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0" dirty="0">
                <a:latin typeface="Microsoft Sans Serif"/>
                <a:cs typeface="Microsoft Sans Serif"/>
              </a:rPr>
              <a:t>Recovering Depth of a Dynamic Scene </a:t>
            </a:r>
            <a:r>
              <a:rPr lang="en-US" sz="2800" b="0" dirty="0" smtClean="0">
                <a:latin typeface="Microsoft Sans Serif"/>
                <a:cs typeface="Microsoft Sans Serif"/>
              </a:rPr>
              <a:t>Using </a:t>
            </a:r>
            <a:br>
              <a:rPr lang="en-US" sz="2800" b="0" dirty="0" smtClean="0">
                <a:latin typeface="Microsoft Sans Serif"/>
                <a:cs typeface="Microsoft Sans Serif"/>
              </a:rPr>
            </a:br>
            <a:r>
              <a:rPr lang="en-US" sz="2800" b="0" dirty="0" smtClean="0">
                <a:latin typeface="Microsoft Sans Serif"/>
                <a:cs typeface="Microsoft Sans Serif"/>
              </a:rPr>
              <a:t>Real </a:t>
            </a:r>
            <a:r>
              <a:rPr lang="en-US" sz="2800" b="0" dirty="0">
                <a:latin typeface="Microsoft Sans Serif"/>
                <a:cs typeface="Microsoft Sans Serif"/>
              </a:rPr>
              <a:t>World Motion Prior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icrosoft Sans Serif"/>
              <a:cs typeface="Microsoft Sans Serif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49019" y="2767196"/>
            <a:ext cx="4997479" cy="2947910"/>
            <a:chOff x="726104" y="1188018"/>
            <a:chExt cx="8036896" cy="5136582"/>
          </a:xfrm>
          <a:effectLst/>
        </p:grpSpPr>
        <p:cxnSp>
          <p:nvCxnSpPr>
            <p:cNvPr id="40" name="Straight Connector 39"/>
            <p:cNvCxnSpPr/>
            <p:nvPr/>
          </p:nvCxnSpPr>
          <p:spPr>
            <a:xfrm flipV="1">
              <a:off x="1992641" y="1965196"/>
              <a:ext cx="1962248" cy="3890762"/>
            </a:xfrm>
            <a:prstGeom prst="line">
              <a:avLst/>
            </a:prstGeom>
            <a:ln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726104" y="2914080"/>
              <a:ext cx="5703558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354565" y="2735652"/>
              <a:ext cx="203953" cy="42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x</a:t>
              </a: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V="1">
              <a:off x="2506357" y="5251911"/>
              <a:ext cx="0" cy="61006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276235" y="5861970"/>
              <a:ext cx="2136528" cy="0"/>
            </a:xfrm>
            <a:prstGeom prst="line">
              <a:avLst/>
            </a:prstGeom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383912" y="5861970"/>
              <a:ext cx="1942298" cy="0"/>
            </a:xfrm>
            <a:prstGeom prst="line">
              <a:avLst/>
            </a:prstGeom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2316688" y="1591552"/>
              <a:ext cx="25860" cy="4270418"/>
            </a:xfrm>
            <a:prstGeom prst="line">
              <a:avLst/>
            </a:prstGeom>
            <a:ln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5332180" y="1591552"/>
              <a:ext cx="0" cy="4270418"/>
            </a:xfrm>
            <a:prstGeom prst="line">
              <a:avLst/>
            </a:prstGeom>
            <a:ln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3368378" y="6065324"/>
              <a:ext cx="1035892" cy="0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</a:schemeClr>
              </a:solidFill>
              <a:tailEnd type="arrow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5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113" y="5257800"/>
              <a:ext cx="577528" cy="317196"/>
            </a:xfrm>
            <a:prstGeom prst="rect">
              <a:avLst/>
            </a:prstGeom>
            <a:effectLst/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8951" y="5250519"/>
              <a:ext cx="577528" cy="3120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" name="Picture 61" descr="latex-image-1.pdf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6465" y="5357863"/>
              <a:ext cx="205020" cy="307289"/>
            </a:xfrm>
            <a:prstGeom prst="rect">
              <a:avLst/>
            </a:prstGeom>
            <a:noFill/>
            <a:ln>
              <a:noFill/>
            </a:ln>
            <a:effectLst/>
          </p:spPr>
        </p:pic>
        <p:cxnSp>
          <p:nvCxnSpPr>
            <p:cNvPr id="63" name="Straight Arrow Connector 62"/>
            <p:cNvCxnSpPr/>
            <p:nvPr/>
          </p:nvCxnSpPr>
          <p:spPr>
            <a:xfrm flipH="1" flipV="1">
              <a:off x="1676400" y="2895600"/>
              <a:ext cx="20737" cy="231054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63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241" y="2575639"/>
              <a:ext cx="399240" cy="308519"/>
            </a:xfrm>
            <a:prstGeom prst="rect">
              <a:avLst/>
            </a:prstGeom>
          </p:spPr>
        </p:pic>
        <p:cxnSp>
          <p:nvCxnSpPr>
            <p:cNvPr id="65" name="Straight Connector 64"/>
            <p:cNvCxnSpPr/>
            <p:nvPr/>
          </p:nvCxnSpPr>
          <p:spPr>
            <a:xfrm>
              <a:off x="1078241" y="5215926"/>
              <a:ext cx="5247969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 flipV="1">
              <a:off x="3482318" y="2895600"/>
              <a:ext cx="2362200" cy="297180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flipH="1" flipV="1">
              <a:off x="3962400" y="1828800"/>
              <a:ext cx="1600200" cy="4038600"/>
            </a:xfrm>
            <a:prstGeom prst="line">
              <a:avLst/>
            </a:prstGeom>
            <a:ln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6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0" y="1371600"/>
              <a:ext cx="342206" cy="308520"/>
            </a:xfrm>
            <a:prstGeom prst="rect">
              <a:avLst/>
            </a:prstGeom>
            <a:ln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pic>
        <p:sp>
          <p:nvSpPr>
            <p:cNvPr id="69" name="TextBox 68"/>
            <p:cNvSpPr txBox="1"/>
            <p:nvPr/>
          </p:nvSpPr>
          <p:spPr>
            <a:xfrm>
              <a:off x="3841472" y="1691410"/>
              <a:ext cx="203953" cy="42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x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 flipH="1" flipV="1">
              <a:off x="1653254" y="1862690"/>
              <a:ext cx="4747546" cy="42310"/>
            </a:xfrm>
            <a:prstGeom prst="line">
              <a:avLst/>
            </a:prstGeom>
            <a:ln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3528082" y="2743200"/>
              <a:ext cx="838200" cy="0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 descr="latex-image-1.pdf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8124" y="2474676"/>
              <a:ext cx="380999" cy="192324"/>
            </a:xfrm>
            <a:prstGeom prst="rect">
              <a:avLst/>
            </a:prstGeom>
          </p:spPr>
        </p:pic>
        <p:pic>
          <p:nvPicPr>
            <p:cNvPr id="75" name="Picture 74" descr="latex-image-1.pdf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639" y="2602242"/>
              <a:ext cx="314725" cy="282435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4278641" y="2774214"/>
              <a:ext cx="203953" cy="429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x</a:t>
              </a:r>
            </a:p>
          </p:txBody>
        </p:sp>
        <p:cxnSp>
          <p:nvCxnSpPr>
            <p:cNvPr id="77" name="Straight Arrow Connector 76"/>
            <p:cNvCxnSpPr/>
            <p:nvPr/>
          </p:nvCxnSpPr>
          <p:spPr>
            <a:xfrm>
              <a:off x="3112759" y="3657600"/>
              <a:ext cx="1600200" cy="0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3341359" y="3135402"/>
              <a:ext cx="1154441" cy="7788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3703364" y="2362200"/>
              <a:ext cx="521959" cy="0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1" name="Group 80"/>
            <p:cNvGrpSpPr/>
            <p:nvPr/>
          </p:nvGrpSpPr>
          <p:grpSpPr>
            <a:xfrm>
              <a:off x="990602" y="1188018"/>
              <a:ext cx="7772398" cy="2065698"/>
              <a:chOff x="990602" y="1188018"/>
              <a:chExt cx="7772398" cy="2065698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 flipH="1" flipV="1">
                <a:off x="990602" y="3249822"/>
                <a:ext cx="7391398" cy="3894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lg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Rectangle 82"/>
              <p:cNvSpPr/>
              <p:nvPr/>
            </p:nvSpPr>
            <p:spPr>
              <a:xfrm>
                <a:off x="6553200" y="1371601"/>
                <a:ext cx="2209800" cy="104575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 smtClean="0">
                    <a:solidFill>
                      <a:srgbClr val="FF0000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Lower bound on depth using the speed </a:t>
                </a:r>
                <a:r>
                  <a:rPr lang="en-US" sz="1100" dirty="0">
                    <a:solidFill>
                      <a:srgbClr val="FF0000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of the object</a:t>
                </a:r>
              </a:p>
            </p:txBody>
          </p:sp>
          <p:cxnSp>
            <p:nvCxnSpPr>
              <p:cNvPr id="84" name="Straight Arrow Connector 83"/>
              <p:cNvCxnSpPr/>
              <p:nvPr/>
            </p:nvCxnSpPr>
            <p:spPr>
              <a:xfrm flipV="1">
                <a:off x="6591410" y="1188018"/>
                <a:ext cx="0" cy="2057400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Straight Arrow Connector 84"/>
            <p:cNvCxnSpPr/>
            <p:nvPr/>
          </p:nvCxnSpPr>
          <p:spPr>
            <a:xfrm>
              <a:off x="7467600" y="2667000"/>
              <a:ext cx="0" cy="586716"/>
            </a:xfrm>
            <a:prstGeom prst="straightConnector1">
              <a:avLst/>
            </a:prstGeom>
            <a:ln w="38100" cmpd="sng">
              <a:solidFill>
                <a:srgbClr val="000000"/>
              </a:solidFill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6" name="Picture 8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23" y="3782665"/>
              <a:ext cx="368300" cy="317500"/>
            </a:xfrm>
            <a:prstGeom prst="rect">
              <a:avLst/>
            </a:prstGeom>
          </p:spPr>
        </p:pic>
        <p:cxnSp>
          <p:nvCxnSpPr>
            <p:cNvPr id="87" name="Straight Arrow Connector 86"/>
            <p:cNvCxnSpPr/>
            <p:nvPr/>
          </p:nvCxnSpPr>
          <p:spPr>
            <a:xfrm flipH="1">
              <a:off x="5569933" y="5988010"/>
              <a:ext cx="323716" cy="346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arrow" w="sm" len="sm"/>
              <a:tailEnd type="arrow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518" y="6065325"/>
              <a:ext cx="431082" cy="259275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990602" y="2659452"/>
              <a:ext cx="7391398" cy="2120104"/>
              <a:chOff x="990602" y="2659452"/>
              <a:chExt cx="7391398" cy="2120104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990602" y="2659452"/>
                <a:ext cx="7391398" cy="2068842"/>
                <a:chOff x="990602" y="2659452"/>
                <a:chExt cx="7391398" cy="2068842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 flipH="1">
                  <a:off x="990602" y="2659452"/>
                  <a:ext cx="7391398" cy="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lgDashDot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Arrow Connector 92"/>
                <p:cNvCxnSpPr/>
                <p:nvPr/>
              </p:nvCxnSpPr>
              <p:spPr>
                <a:xfrm>
                  <a:off x="8153400" y="2670894"/>
                  <a:ext cx="0" cy="2057400"/>
                </a:xfrm>
                <a:prstGeom prst="straightConnector1">
                  <a:avLst/>
                </a:prstGeom>
                <a:ln w="38100" cmpd="sng">
                  <a:solidFill>
                    <a:srgbClr val="0000FF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1" name="Rectangle 90"/>
              <p:cNvSpPr/>
              <p:nvPr/>
            </p:nvSpPr>
            <p:spPr>
              <a:xfrm>
                <a:off x="5867400" y="3733801"/>
                <a:ext cx="2209800" cy="1045755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1100" dirty="0">
                    <a:solidFill>
                      <a:srgbClr val="0000FF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Upper </a:t>
                </a:r>
                <a:r>
                  <a:rPr lang="en-US" sz="1100" dirty="0" smtClean="0">
                    <a:solidFill>
                      <a:srgbClr val="0000FF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bound on </a:t>
                </a:r>
                <a:r>
                  <a:rPr lang="en-US" sz="1100" dirty="0">
                    <a:solidFill>
                      <a:srgbClr val="0000FF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depth </a:t>
                </a:r>
                <a:r>
                  <a:rPr lang="en-US" sz="1100" dirty="0" smtClean="0">
                    <a:solidFill>
                      <a:srgbClr val="0000FF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using object  </a:t>
                </a:r>
                <a:r>
                  <a:rPr lang="en-US" sz="1100" dirty="0">
                    <a:solidFill>
                      <a:srgbClr val="0000FF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occlusions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578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9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880" y="3313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Prior work on dense depth estimation using monocular videos</a:t>
            </a:r>
            <a:endParaRPr lang="en-US" sz="2800" b="0" dirty="0" smtClean="0">
              <a:latin typeface="Microsoft Sans Serif"/>
              <a:cs typeface="Microsoft Sans Serif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28600" y="2922888"/>
            <a:ext cx="4572000" cy="1909465"/>
            <a:chOff x="228600" y="3657600"/>
            <a:chExt cx="4572000" cy="19094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3657600"/>
              <a:ext cx="4572000" cy="1460500"/>
            </a:xfrm>
            <a:prstGeom prst="rect">
              <a:avLst/>
            </a:prstGeom>
          </p:spPr>
        </p:pic>
        <p:sp>
          <p:nvSpPr>
            <p:cNvPr id="44" name="Rectangle 43"/>
            <p:cNvSpPr/>
            <p:nvPr/>
          </p:nvSpPr>
          <p:spPr>
            <a:xfrm>
              <a:off x="728061" y="5105400"/>
              <a:ext cx="355172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Pollefeys </a:t>
              </a:r>
              <a:r>
                <a:rPr lang="en-US" sz="1200" i="1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et. al. 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IJCV </a:t>
              </a:r>
              <a:r>
                <a:rPr lang="fr-FR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’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08; Gallup </a:t>
              </a:r>
              <a:r>
                <a:rPr lang="en-US" sz="1200" i="1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et. al.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CVPR </a:t>
              </a:r>
              <a:r>
                <a:rPr lang="fr-FR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’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10;</a:t>
              </a:r>
            </a:p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Furukawa </a:t>
              </a:r>
              <a:r>
                <a:rPr lang="en-US" sz="1200" i="1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et. al. 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CVPR ‘10</a:t>
              </a:r>
              <a:endParaRPr lang="en-US" sz="12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2072900" y="1803358"/>
            <a:ext cx="4978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Mainly in the regime of static scene</a:t>
            </a:r>
          </a:p>
        </p:txBody>
      </p:sp>
      <p:sp>
        <p:nvSpPr>
          <p:cNvPr id="1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5607" y="5181600"/>
            <a:ext cx="8087721" cy="70788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Recover depth of a dynamic scene by incorporating </a:t>
            </a:r>
            <a:r>
              <a:rPr lang="en-US" sz="20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the </a:t>
            </a:r>
            <a:r>
              <a:rPr lang="en-US" sz="2000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moving object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into a standard plane sweep </a:t>
            </a:r>
            <a:r>
              <a:rPr lang="en-US" sz="20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stereo </a:t>
            </a:r>
            <a:r>
              <a:rPr lang="en-US" sz="2000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framework</a:t>
            </a:r>
            <a:endParaRPr lang="en-US" sz="2000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81600" y="2489158"/>
            <a:ext cx="3491399" cy="2484250"/>
            <a:chOff x="5181600" y="2489158"/>
            <a:chExt cx="3491399" cy="2484250"/>
          </a:xfrm>
        </p:grpSpPr>
        <p:grpSp>
          <p:nvGrpSpPr>
            <p:cNvPr id="8" name="Group 7"/>
            <p:cNvGrpSpPr/>
            <p:nvPr/>
          </p:nvGrpSpPr>
          <p:grpSpPr>
            <a:xfrm>
              <a:off x="5181600" y="2489158"/>
              <a:ext cx="3490344" cy="2284664"/>
              <a:chOff x="5056477" y="3342625"/>
              <a:chExt cx="3490344" cy="2284664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56477" y="3342625"/>
                <a:ext cx="3490344" cy="2029751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5813941" y="5350290"/>
                <a:ext cx="198481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200" dirty="0">
                    <a:solidFill>
                      <a:prstClr val="black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Zhang </a:t>
                </a:r>
                <a:r>
                  <a:rPr lang="en-US" sz="1200" i="1" dirty="0">
                    <a:solidFill>
                      <a:prstClr val="black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et. al.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PAMI ‘09</a:t>
                </a:r>
                <a:r>
                  <a:rPr lang="en-US" sz="1200" dirty="0">
                    <a:solidFill>
                      <a:prstClr val="black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, </a:t>
                </a:r>
                <a:r>
                  <a:rPr lang="en-US" sz="1200" dirty="0" smtClean="0">
                    <a:solidFill>
                      <a:prstClr val="black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‘11</a:t>
                </a:r>
                <a:endParaRPr lang="en-US" sz="12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189954" y="4696409"/>
              <a:ext cx="348304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 err="1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Okutomi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 </a:t>
              </a:r>
              <a:r>
                <a:rPr lang="en-US" sz="1200" i="1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</a:t>
              </a:r>
              <a:r>
                <a:rPr lang="en-US" sz="1200" i="1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. al</a:t>
              </a:r>
              <a:r>
                <a:rPr lang="en-US" sz="1200" i="1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. </a:t>
              </a:r>
              <a:r>
                <a:rPr lang="en-US" sz="12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PAMI </a:t>
              </a:r>
              <a:r>
                <a:rPr lang="fr-FR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’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03; Seitz </a:t>
              </a:r>
              <a:r>
                <a:rPr lang="en-US" sz="1200" i="1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et. al. </a:t>
              </a:r>
              <a:r>
                <a:rPr lang="en-US" sz="1200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CVPR ‘06</a:t>
              </a:r>
              <a:endParaRPr lang="en-US" sz="12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220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Plane sweep stereo</a:t>
            </a:r>
            <a:endParaRPr lang="en-US" sz="3600" b="0" dirty="0" smtClean="0"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332180" y="3276600"/>
            <a:ext cx="2514600" cy="2803716"/>
            <a:chOff x="3332180" y="3276600"/>
            <a:chExt cx="2514600" cy="2803716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3332180" y="6080315"/>
              <a:ext cx="2514600" cy="0"/>
            </a:xfrm>
            <a:prstGeom prst="line">
              <a:avLst/>
            </a:prstGeom>
            <a:ln w="38100" cmpd="sng">
              <a:solidFill>
                <a:schemeClr val="accent6">
                  <a:lumMod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3941780" y="5215318"/>
              <a:ext cx="6210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r>
                <a:rPr lang="en-US" baseline="-25000" dirty="0" err="1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ref</a:t>
              </a:r>
              <a:endParaRPr lang="en-US" baseline="-250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79" name="Straight Connector 78"/>
            <p:cNvCxnSpPr/>
            <p:nvPr/>
          </p:nvCxnSpPr>
          <p:spPr>
            <a:xfrm flipV="1">
              <a:off x="4590856" y="3276600"/>
              <a:ext cx="36724" cy="280371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4467520" y="5250126"/>
              <a:ext cx="240042" cy="22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3276600"/>
            <a:ext cx="8534400" cy="2971800"/>
            <a:chOff x="228600" y="3276600"/>
            <a:chExt cx="8534400" cy="297180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6558500" y="6080315"/>
              <a:ext cx="2204500" cy="168085"/>
            </a:xfrm>
            <a:prstGeom prst="line">
              <a:avLst/>
            </a:prstGeom>
            <a:ln w="3810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7696200" y="5334000"/>
              <a:ext cx="75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r>
                <a:rPr lang="en-US" baseline="-250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nei2</a:t>
              </a:r>
              <a:endParaRPr lang="en-US" baseline="-250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>
            <a:xfrm flipV="1">
              <a:off x="7696200" y="3429000"/>
              <a:ext cx="228600" cy="2727516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228600" y="5715000"/>
              <a:ext cx="2513620" cy="357036"/>
            </a:xfrm>
            <a:prstGeom prst="line">
              <a:avLst/>
            </a:prstGeom>
            <a:ln w="38100" cmpd="sng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761020" y="5207039"/>
              <a:ext cx="6972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</a:t>
              </a:r>
              <a:r>
                <a:rPr lang="en-US" baseline="-25000" dirty="0" smtClean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nei1</a:t>
              </a:r>
              <a:endParaRPr lang="en-US" baseline="-25000" dirty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85" name="Straight Connector 84"/>
            <p:cNvCxnSpPr/>
            <p:nvPr/>
          </p:nvCxnSpPr>
          <p:spPr>
            <a:xfrm flipV="1">
              <a:off x="1524000" y="3276600"/>
              <a:ext cx="381000" cy="2590801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7620000" y="5434164"/>
              <a:ext cx="240042" cy="22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472298" y="5145654"/>
              <a:ext cx="240042" cy="2259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x</a:t>
              </a:r>
              <a:endParaRPr lang="en-US" sz="1400" dirty="0" smtClean="0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609600" y="3352800"/>
            <a:ext cx="7848600" cy="2714928"/>
            <a:chOff x="609600" y="3352800"/>
            <a:chExt cx="7848600" cy="2714928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3381080" y="3352800"/>
              <a:ext cx="5077120" cy="271492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609600" y="3352800"/>
              <a:ext cx="5193580" cy="270725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192660" y="1500036"/>
            <a:ext cx="8763000" cy="1066800"/>
            <a:chOff x="10957" y="3352800"/>
            <a:chExt cx="8763000" cy="1066800"/>
          </a:xfrm>
        </p:grpSpPr>
        <p:cxnSp>
          <p:nvCxnSpPr>
            <p:cNvPr id="43" name="Straight Connector 42"/>
            <p:cNvCxnSpPr/>
            <p:nvPr/>
          </p:nvCxnSpPr>
          <p:spPr>
            <a:xfrm flipH="1">
              <a:off x="10957" y="3352800"/>
              <a:ext cx="8763000" cy="1"/>
            </a:xfrm>
            <a:prstGeom prst="line">
              <a:avLst/>
            </a:prstGeom>
            <a:ln>
              <a:solidFill>
                <a:srgbClr val="008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>
              <a:off x="4476160" y="3352800"/>
              <a:ext cx="0" cy="1066800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>
            <a:off x="0" y="3352800"/>
            <a:ext cx="9144000" cy="2871636"/>
            <a:chOff x="0" y="3352800"/>
            <a:chExt cx="9144000" cy="2871636"/>
          </a:xfrm>
        </p:grpSpPr>
        <p:cxnSp>
          <p:nvCxnSpPr>
            <p:cNvPr id="123" name="Straight Connector 122"/>
            <p:cNvCxnSpPr/>
            <p:nvPr/>
          </p:nvCxnSpPr>
          <p:spPr>
            <a:xfrm flipV="1">
              <a:off x="256880" y="3352800"/>
              <a:ext cx="7591720" cy="234591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 flipV="1">
              <a:off x="0" y="4267200"/>
              <a:ext cx="2667000" cy="1752600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V="1">
              <a:off x="6565180" y="5105400"/>
              <a:ext cx="2578820" cy="954654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flipH="1" flipV="1">
              <a:off x="4038600" y="3352800"/>
              <a:ext cx="4700440" cy="2871636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2" name="Straight Connector 151"/>
          <p:cNvCxnSpPr/>
          <p:nvPr/>
        </p:nvCxnSpPr>
        <p:spPr>
          <a:xfrm>
            <a:off x="645540" y="3352800"/>
            <a:ext cx="7772400" cy="0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41025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607E-6 3.54413E-7 L -0.004 0.266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Plane sweep stereo</a:t>
            </a:r>
            <a:endParaRPr lang="en-US" sz="3600" b="0" dirty="0" smtClean="0">
              <a:latin typeface="Calibri"/>
              <a:cs typeface="Calibri"/>
            </a:endParaRPr>
          </a:p>
        </p:txBody>
      </p:sp>
      <p:pic>
        <p:nvPicPr>
          <p:cNvPr id="3" name="plane_sweep_video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1524001"/>
            <a:ext cx="7675275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816901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from videos of dynamic </a:t>
            </a:r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42014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3D trajectory of the moving object</a:t>
            </a:r>
          </a:p>
          <a:p>
            <a:pPr lvl="1" algn="just"/>
            <a:r>
              <a:rPr lang="en-US" dirty="0" smtClean="0"/>
              <a:t>Temporally smooth trajectory</a:t>
            </a:r>
          </a:p>
          <a:p>
            <a:pPr lvl="2" algn="just"/>
            <a:endParaRPr lang="en-US" dirty="0" smtClean="0"/>
          </a:p>
          <a:p>
            <a:pPr lvl="2" algn="just"/>
            <a:endParaRPr lang="en-US" dirty="0" smtClean="0"/>
          </a:p>
        </p:txBody>
      </p:sp>
      <p:sp>
        <p:nvSpPr>
          <p:cNvPr id="2" name="Isosceles Triangle 1"/>
          <p:cNvSpPr/>
          <p:nvPr/>
        </p:nvSpPr>
        <p:spPr>
          <a:xfrm rot="10800000">
            <a:off x="2358129" y="4121613"/>
            <a:ext cx="235178" cy="2586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Isosceles Triangle 14"/>
          <p:cNvSpPr/>
          <p:nvPr/>
        </p:nvSpPr>
        <p:spPr>
          <a:xfrm rot="10800000">
            <a:off x="3248978" y="4121613"/>
            <a:ext cx="235178" cy="2586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Isosceles Triangle 15"/>
          <p:cNvSpPr/>
          <p:nvPr/>
        </p:nvSpPr>
        <p:spPr>
          <a:xfrm rot="10800000">
            <a:off x="4521761" y="4250954"/>
            <a:ext cx="235178" cy="2586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Isosceles Triangle 16"/>
          <p:cNvSpPr/>
          <p:nvPr/>
        </p:nvSpPr>
        <p:spPr>
          <a:xfrm rot="10800000">
            <a:off x="5747099" y="4144672"/>
            <a:ext cx="235178" cy="2586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/>
          <p:cNvSpPr/>
          <p:nvPr/>
        </p:nvSpPr>
        <p:spPr>
          <a:xfrm rot="10800000">
            <a:off x="6682671" y="4239197"/>
            <a:ext cx="235178" cy="25868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358126" y="3286693"/>
            <a:ext cx="4574205" cy="117654"/>
          </a:xfrm>
          <a:custGeom>
            <a:avLst/>
            <a:gdLst>
              <a:gd name="connsiteX0" fmla="*/ 0 w 4574205"/>
              <a:gd name="connsiteY0" fmla="*/ 117654 h 117654"/>
              <a:gd name="connsiteX1" fmla="*/ 305731 w 4574205"/>
              <a:gd name="connsiteY1" fmla="*/ 105896 h 117654"/>
              <a:gd name="connsiteX2" fmla="*/ 388044 w 4574205"/>
              <a:gd name="connsiteY2" fmla="*/ 94138 h 117654"/>
              <a:gd name="connsiteX3" fmla="*/ 493873 w 4574205"/>
              <a:gd name="connsiteY3" fmla="*/ 82380 h 117654"/>
              <a:gd name="connsiteX4" fmla="*/ 611462 w 4574205"/>
              <a:gd name="connsiteY4" fmla="*/ 58863 h 117654"/>
              <a:gd name="connsiteX5" fmla="*/ 905434 w 4574205"/>
              <a:gd name="connsiteY5" fmla="*/ 47105 h 117654"/>
              <a:gd name="connsiteX6" fmla="*/ 2046046 w 4574205"/>
              <a:gd name="connsiteY6" fmla="*/ 58863 h 117654"/>
              <a:gd name="connsiteX7" fmla="*/ 2140117 w 4574205"/>
              <a:gd name="connsiteY7" fmla="*/ 70621 h 117654"/>
              <a:gd name="connsiteX8" fmla="*/ 3280728 w 4574205"/>
              <a:gd name="connsiteY8" fmla="*/ 58863 h 117654"/>
              <a:gd name="connsiteX9" fmla="*/ 3692289 w 4574205"/>
              <a:gd name="connsiteY9" fmla="*/ 47105 h 117654"/>
              <a:gd name="connsiteX10" fmla="*/ 4421340 w 4574205"/>
              <a:gd name="connsiteY10" fmla="*/ 11830 h 117654"/>
              <a:gd name="connsiteX11" fmla="*/ 4574205 w 4574205"/>
              <a:gd name="connsiteY11" fmla="*/ 72 h 117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74205" h="117654">
                <a:moveTo>
                  <a:pt x="0" y="117654"/>
                </a:moveTo>
                <a:cubicBezTo>
                  <a:pt x="101910" y="113735"/>
                  <a:pt x="203932" y="112065"/>
                  <a:pt x="305731" y="105896"/>
                </a:cubicBezTo>
                <a:cubicBezTo>
                  <a:pt x="333396" y="104219"/>
                  <a:pt x="360542" y="97576"/>
                  <a:pt x="388044" y="94138"/>
                </a:cubicBezTo>
                <a:cubicBezTo>
                  <a:pt x="423263" y="89736"/>
                  <a:pt x="458814" y="87915"/>
                  <a:pt x="493873" y="82380"/>
                </a:cubicBezTo>
                <a:cubicBezTo>
                  <a:pt x="533356" y="76146"/>
                  <a:pt x="571521" y="60461"/>
                  <a:pt x="611462" y="58863"/>
                </a:cubicBezTo>
                <a:lnTo>
                  <a:pt x="905434" y="47105"/>
                </a:lnTo>
                <a:lnTo>
                  <a:pt x="2046046" y="58863"/>
                </a:lnTo>
                <a:cubicBezTo>
                  <a:pt x="2077641" y="59465"/>
                  <a:pt x="2108516" y="70621"/>
                  <a:pt x="2140117" y="70621"/>
                </a:cubicBezTo>
                <a:cubicBezTo>
                  <a:pt x="2520341" y="70621"/>
                  <a:pt x="2900524" y="62782"/>
                  <a:pt x="3280728" y="58863"/>
                </a:cubicBezTo>
                <a:lnTo>
                  <a:pt x="3692289" y="47105"/>
                </a:lnTo>
                <a:lnTo>
                  <a:pt x="4421340" y="11830"/>
                </a:lnTo>
                <a:cubicBezTo>
                  <a:pt x="4542752" y="-1659"/>
                  <a:pt x="4491676" y="72"/>
                  <a:pt x="4574205" y="72"/>
                </a:cubicBez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Multiply 21"/>
          <p:cNvSpPr/>
          <p:nvPr/>
        </p:nvSpPr>
        <p:spPr>
          <a:xfrm>
            <a:off x="3272496" y="3544088"/>
            <a:ext cx="211660" cy="141027"/>
          </a:xfrm>
          <a:prstGeom prst="mathMultiply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Multiply 22"/>
          <p:cNvSpPr/>
          <p:nvPr/>
        </p:nvSpPr>
        <p:spPr>
          <a:xfrm>
            <a:off x="4514839" y="3222129"/>
            <a:ext cx="211660" cy="141027"/>
          </a:xfrm>
          <a:prstGeom prst="mathMultiply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Multiply 23"/>
          <p:cNvSpPr/>
          <p:nvPr/>
        </p:nvSpPr>
        <p:spPr>
          <a:xfrm>
            <a:off x="5747098" y="3333799"/>
            <a:ext cx="211660" cy="141027"/>
          </a:xfrm>
          <a:prstGeom prst="mathMultiply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Multiply 24"/>
          <p:cNvSpPr/>
          <p:nvPr/>
        </p:nvSpPr>
        <p:spPr>
          <a:xfrm>
            <a:off x="6723087" y="3216179"/>
            <a:ext cx="211660" cy="141027"/>
          </a:xfrm>
          <a:prstGeom prst="mathMultiply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Multiply 25"/>
          <p:cNvSpPr/>
          <p:nvPr/>
        </p:nvSpPr>
        <p:spPr>
          <a:xfrm>
            <a:off x="2381648" y="3345134"/>
            <a:ext cx="211660" cy="141027"/>
          </a:xfrm>
          <a:prstGeom prst="mathMultiply">
            <a:avLst/>
          </a:prstGeom>
          <a:solidFill>
            <a:srgbClr val="FFFFFF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323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from videos of dynamic </a:t>
            </a:r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42014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3D trajectory of the moving object</a:t>
            </a:r>
          </a:p>
          <a:p>
            <a:pPr lvl="1" algn="just"/>
            <a:r>
              <a:rPr lang="en-US" dirty="0" smtClean="0"/>
              <a:t>Temporally smooth trajectory</a:t>
            </a:r>
          </a:p>
          <a:p>
            <a:pPr lvl="2" algn="just"/>
            <a:r>
              <a:rPr lang="en-US" dirty="0" smtClean="0"/>
              <a:t>For each frame, </a:t>
            </a:r>
          </a:p>
          <a:p>
            <a:pPr lvl="2" algn="just"/>
            <a:r>
              <a:rPr lang="en-US" dirty="0" smtClean="0"/>
              <a:t>X: Features [camera centers and 3D ray through object centroid]</a:t>
            </a:r>
          </a:p>
          <a:p>
            <a:pPr lvl="2" algn="just"/>
            <a:r>
              <a:rPr lang="en-US" dirty="0" smtClean="0"/>
              <a:t>Y: Estimated depths along the ray</a:t>
            </a:r>
          </a:p>
          <a:p>
            <a:pPr lvl="2" algn="just"/>
            <a:r>
              <a:rPr lang="en-US" dirty="0" smtClean="0"/>
              <a:t>w: Regression parameters </a:t>
            </a:r>
          </a:p>
          <a:p>
            <a:pPr lvl="3" algn="just"/>
            <a:r>
              <a:rPr lang="en-US" sz="2400" dirty="0" smtClean="0"/>
              <a:t>L-1 sparsity helps void over-fitting due to noisy data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25" y="5238221"/>
            <a:ext cx="4199053" cy="541167"/>
          </a:xfrm>
          <a:prstGeom prst="rect">
            <a:avLst/>
          </a:prstGeom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645371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from videos of dynamic </a:t>
            </a:r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42014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3D trajectory of the moving object</a:t>
            </a:r>
          </a:p>
          <a:p>
            <a:pPr lvl="1" algn="just"/>
            <a:r>
              <a:rPr lang="en-US" dirty="0" smtClean="0"/>
              <a:t>Non-linear fit: Polynomial kernel</a:t>
            </a:r>
          </a:p>
          <a:p>
            <a:pPr lvl="2" algn="just"/>
            <a:r>
              <a:rPr lang="en-US" dirty="0" smtClean="0"/>
              <a:t>d: degree of the polynomial (smooth motion)</a:t>
            </a:r>
          </a:p>
          <a:p>
            <a:pPr lvl="2" algn="just"/>
            <a:r>
              <a:rPr lang="en-US" dirty="0" smtClean="0"/>
              <a:t>k: dimension of X</a:t>
            </a:r>
          </a:p>
          <a:p>
            <a:pPr lvl="1" algn="just"/>
            <a:r>
              <a:rPr lang="en-US" dirty="0" smtClean="0"/>
              <a:t>MDL principle: choose d to maximize posterior</a:t>
            </a:r>
          </a:p>
          <a:p>
            <a:pPr lvl="2" algn="just"/>
            <a:endParaRPr lang="en-US" dirty="0" smtClean="0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41" y="4716985"/>
            <a:ext cx="5416049" cy="452257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941" y="5528810"/>
            <a:ext cx="5291026" cy="83240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407" y="3813579"/>
            <a:ext cx="3019954" cy="44349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08" y="3889029"/>
            <a:ext cx="1387071" cy="30447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6088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from videos of dynamic </a:t>
            </a:r>
            <a:r>
              <a:rPr lang="en-US" dirty="0" smtClean="0"/>
              <a:t>scenes</a:t>
            </a:r>
            <a:endParaRPr lang="en-US" dirty="0"/>
          </a:p>
        </p:txBody>
      </p:sp>
      <p:pic>
        <p:nvPicPr>
          <p:cNvPr id="17" name="Picture 16" descr="som_02_fi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99" y="1419084"/>
            <a:ext cx="4174403" cy="4559453"/>
          </a:xfrm>
          <a:prstGeom prst="rect">
            <a:avLst/>
          </a:prstGeom>
        </p:spPr>
      </p:pic>
      <p:pic>
        <p:nvPicPr>
          <p:cNvPr id="20" name="Picture 19" descr="som_02_ori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8" y="1419085"/>
            <a:ext cx="4174403" cy="45594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1155" y="5978537"/>
            <a:ext cx="81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Before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9547" y="5983996"/>
            <a:ext cx="220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Smooth 3D trajectory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160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from videos of dynamic </a:t>
            </a:r>
            <a:r>
              <a:rPr lang="en-US" dirty="0" smtClean="0"/>
              <a:t>scenes</a:t>
            </a:r>
            <a:endParaRPr lang="en-US" dirty="0"/>
          </a:p>
        </p:txBody>
      </p:sp>
      <p:pic>
        <p:nvPicPr>
          <p:cNvPr id="2" name="Picture 1" descr="som_00_or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28" y="1419085"/>
            <a:ext cx="4174403" cy="4559451"/>
          </a:xfrm>
          <a:prstGeom prst="rect">
            <a:avLst/>
          </a:prstGeom>
        </p:spPr>
      </p:pic>
      <p:pic>
        <p:nvPicPr>
          <p:cNvPr id="3" name="Picture 2" descr="som_00_fi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99" y="1419084"/>
            <a:ext cx="4174403" cy="45594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155" y="5978537"/>
            <a:ext cx="812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Before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9547" y="5983996"/>
            <a:ext cx="220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Smooth 3D trajectory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1426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Depth from videos of dynamic </a:t>
            </a:r>
            <a:r>
              <a:rPr lang="en-US" dirty="0" smtClean="0"/>
              <a:t>scenes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42014"/>
          </a:xfrm>
        </p:spPr>
        <p:txBody>
          <a:bodyPr>
            <a:normAutofit/>
          </a:bodyPr>
          <a:lstStyle/>
          <a:p>
            <a:pPr algn="just"/>
            <a:r>
              <a:rPr lang="en-US" dirty="0" smtClean="0"/>
              <a:t>3D trajectory of the moving object</a:t>
            </a:r>
          </a:p>
          <a:p>
            <a:pPr lvl="1" algn="just"/>
            <a:r>
              <a:rPr lang="en-US" dirty="0" smtClean="0"/>
              <a:t>Constrained quadratic program</a:t>
            </a:r>
          </a:p>
          <a:p>
            <a:pPr lvl="2" algn="just"/>
            <a:r>
              <a:rPr lang="en-US" dirty="0" smtClean="0"/>
              <a:t>Hard constraints from ground contact point detection</a:t>
            </a:r>
          </a:p>
          <a:p>
            <a:pPr lvl="2" algn="just"/>
            <a:r>
              <a:rPr lang="en-US" dirty="0" smtClean="0"/>
              <a:t>Additional user inputs as constraints</a:t>
            </a: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736" y="4130676"/>
            <a:ext cx="2707855" cy="462592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14" y="3442480"/>
            <a:ext cx="5017090" cy="6473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62364" y="4113756"/>
            <a:ext cx="611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prstClr val="black"/>
                </a:solidFill>
                <a:latin typeface="Calibri"/>
                <a:cs typeface="Calibri"/>
              </a:rPr>
              <a:t>s.t.</a:t>
            </a:r>
            <a:endParaRPr lang="en-US" sz="2400" i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4974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ne_swee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1676400"/>
            <a:ext cx="7885287" cy="4435474"/>
          </a:xfrm>
          <a:prstGeom prst="rect">
            <a:avLst/>
          </a:prstGeom>
        </p:spPr>
      </p:pic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/>
              <a:t>Plane sweep stereo</a:t>
            </a:r>
            <a:endParaRPr lang="en-US" sz="3600" b="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88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2" name="Straight Connector 141"/>
          <p:cNvCxnSpPr/>
          <p:nvPr/>
        </p:nvCxnSpPr>
        <p:spPr>
          <a:xfrm flipH="1" flipV="1">
            <a:off x="3506523" y="2925247"/>
            <a:ext cx="2362200" cy="2971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1653254" y="1371600"/>
            <a:ext cx="4747546" cy="4495800"/>
            <a:chOff x="1653254" y="1371600"/>
            <a:chExt cx="4747546" cy="4495800"/>
          </a:xfrm>
        </p:grpSpPr>
        <p:grpSp>
          <p:nvGrpSpPr>
            <p:cNvPr id="60" name="Group 59"/>
            <p:cNvGrpSpPr/>
            <p:nvPr/>
          </p:nvGrpSpPr>
          <p:grpSpPr>
            <a:xfrm>
              <a:off x="1992641" y="1371600"/>
              <a:ext cx="3569959" cy="4495800"/>
              <a:chOff x="1992641" y="1371600"/>
              <a:chExt cx="3569959" cy="4495800"/>
            </a:xfrm>
          </p:grpSpPr>
          <p:cxnSp>
            <p:nvCxnSpPr>
              <p:cNvPr id="143" name="Straight Connector 142"/>
              <p:cNvCxnSpPr/>
              <p:nvPr/>
            </p:nvCxnSpPr>
            <p:spPr>
              <a:xfrm flipH="1" flipV="1">
                <a:off x="3962400" y="1828800"/>
                <a:ext cx="1600200" cy="4038600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 flipV="1">
                <a:off x="1992641" y="1919428"/>
                <a:ext cx="1985130" cy="3947972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3" name="Picture 122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0000" y="1371600"/>
                <a:ext cx="342206" cy="308520"/>
              </a:xfrm>
              <a:prstGeom prst="rect">
                <a:avLst/>
              </a:prstGeom>
            </p:spPr>
          </p:pic>
          <p:sp>
            <p:nvSpPr>
              <p:cNvPr id="116" name="TextBox 115"/>
              <p:cNvSpPr txBox="1"/>
              <p:nvPr/>
            </p:nvSpPr>
            <p:spPr>
              <a:xfrm>
                <a:off x="3841472" y="1691410"/>
                <a:ext cx="20395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dirty="0">
                    <a:solidFill>
                      <a:prstClr val="black"/>
                    </a:solidFill>
                    <a:latin typeface="Microsoft Sans Serif"/>
                    <a:ea typeface="ＭＳ Ｐゴシック" charset="0"/>
                    <a:cs typeface="Microsoft Sans Serif"/>
                  </a:rPr>
                  <a:t>x</a:t>
                </a:r>
              </a:p>
            </p:txBody>
          </p:sp>
        </p:grpSp>
        <p:cxnSp>
          <p:nvCxnSpPr>
            <p:cNvPr id="85" name="Straight Connector 84"/>
            <p:cNvCxnSpPr/>
            <p:nvPr/>
          </p:nvCxnSpPr>
          <p:spPr>
            <a:xfrm flipH="1" flipV="1">
              <a:off x="1653254" y="1862690"/>
              <a:ext cx="4747546" cy="4231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>
                <a:latin typeface="Microsoft Sans Serif"/>
                <a:cs typeface="Microsoft Sans Serif"/>
              </a:rPr>
              <a:t>Recovering Depth of a Dynamic Scene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3516641" y="2474676"/>
            <a:ext cx="1329723" cy="561547"/>
            <a:chOff x="3505200" y="2474676"/>
            <a:chExt cx="1329723" cy="561547"/>
          </a:xfrm>
        </p:grpSpPr>
        <p:cxnSp>
          <p:nvCxnSpPr>
            <p:cNvPr id="115" name="Straight Arrow Connector 114"/>
            <p:cNvCxnSpPr/>
            <p:nvPr/>
          </p:nvCxnSpPr>
          <p:spPr>
            <a:xfrm>
              <a:off x="3505200" y="2743200"/>
              <a:ext cx="838200" cy="0"/>
            </a:xfrm>
            <a:prstGeom prst="straightConnector1">
              <a:avLst/>
            </a:prstGeom>
            <a:ln w="38100" cmpd="sng">
              <a:solidFill>
                <a:schemeClr val="tx2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Picture 119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683" y="2474676"/>
              <a:ext cx="380999" cy="192324"/>
            </a:xfrm>
            <a:prstGeom prst="rect">
              <a:avLst/>
            </a:prstGeom>
          </p:spPr>
        </p:pic>
        <p:pic>
          <p:nvPicPr>
            <p:cNvPr id="130" name="Picture 12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0198" y="2567916"/>
              <a:ext cx="314725" cy="282435"/>
            </a:xfrm>
            <a:prstGeom prst="rect">
              <a:avLst/>
            </a:prstGeom>
          </p:spPr>
        </p:pic>
        <p:sp>
          <p:nvSpPr>
            <p:cNvPr id="118" name="TextBox 117"/>
            <p:cNvSpPr txBox="1"/>
            <p:nvPr/>
          </p:nvSpPr>
          <p:spPr>
            <a:xfrm>
              <a:off x="4267200" y="2728446"/>
              <a:ext cx="2039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x</a:t>
              </a:r>
            </a:p>
          </p:txBody>
        </p:sp>
      </p:grpSp>
      <p:sp>
        <p:nvSpPr>
          <p:cNvPr id="5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cxnSp>
        <p:nvCxnSpPr>
          <p:cNvPr id="101" name="Straight Connector 100"/>
          <p:cNvCxnSpPr/>
          <p:nvPr/>
        </p:nvCxnSpPr>
        <p:spPr>
          <a:xfrm>
            <a:off x="4383912" y="5861970"/>
            <a:ext cx="194229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332180" y="1591552"/>
            <a:ext cx="0" cy="427041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3" y="5257800"/>
            <a:ext cx="577528" cy="31719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59123" y="2926884"/>
            <a:ext cx="538014" cy="2279260"/>
            <a:chOff x="1159123" y="2926884"/>
            <a:chExt cx="538014" cy="2279260"/>
          </a:xfrm>
        </p:grpSpPr>
        <p:cxnSp>
          <p:nvCxnSpPr>
            <p:cNvPr id="98" name="Straight Arrow Connector 97"/>
            <p:cNvCxnSpPr/>
            <p:nvPr/>
          </p:nvCxnSpPr>
          <p:spPr>
            <a:xfrm flipV="1">
              <a:off x="1697137" y="2926884"/>
              <a:ext cx="0" cy="2279260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23" y="3782665"/>
              <a:ext cx="368300" cy="3175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97242" y="2575639"/>
            <a:ext cx="5246358" cy="3291761"/>
            <a:chOff x="697242" y="2575639"/>
            <a:chExt cx="5246358" cy="3291761"/>
          </a:xfrm>
        </p:grpSpPr>
        <p:grpSp>
          <p:nvGrpSpPr>
            <p:cNvPr id="12" name="Group 11"/>
            <p:cNvGrpSpPr/>
            <p:nvPr/>
          </p:nvGrpSpPr>
          <p:grpSpPr>
            <a:xfrm>
              <a:off x="697242" y="2735652"/>
              <a:ext cx="5246358" cy="3131748"/>
              <a:chOff x="697242" y="2735652"/>
              <a:chExt cx="5246358" cy="3131748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992641" y="2735652"/>
                <a:ext cx="1565877" cy="3131748"/>
                <a:chOff x="1992641" y="2735652"/>
                <a:chExt cx="1565877" cy="3131748"/>
              </a:xfrm>
            </p:grpSpPr>
            <p:sp>
              <p:nvSpPr>
                <p:cNvPr id="114" name="TextBox 113"/>
                <p:cNvSpPr txBox="1"/>
                <p:nvPr/>
              </p:nvSpPr>
              <p:spPr>
                <a:xfrm>
                  <a:off x="3354566" y="2735652"/>
                  <a:ext cx="20395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dirty="0">
                      <a:solidFill>
                        <a:prstClr val="black"/>
                      </a:solidFill>
                      <a:latin typeface="Microsoft Sans Serif"/>
                      <a:ea typeface="ＭＳ Ｐゴシック" charset="0"/>
                      <a:cs typeface="Microsoft Sans Serif"/>
                    </a:rPr>
                    <a:t>x</a:t>
                  </a:r>
                </a:p>
              </p:txBody>
            </p:sp>
            <p:cxnSp>
              <p:nvCxnSpPr>
                <p:cNvPr id="62" name="Straight Connector 61"/>
                <p:cNvCxnSpPr/>
                <p:nvPr/>
              </p:nvCxnSpPr>
              <p:spPr>
                <a:xfrm flipV="1">
                  <a:off x="1992641" y="2912426"/>
                  <a:ext cx="1481903" cy="2954974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697242" y="2895600"/>
                <a:ext cx="5246358" cy="31284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8" name="Picture 77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3241" y="2575639"/>
              <a:ext cx="399240" cy="30851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78241" y="1591552"/>
            <a:ext cx="5105400" cy="4473772"/>
            <a:chOff x="1078241" y="1591552"/>
            <a:chExt cx="5105400" cy="4473772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1078241" y="5215926"/>
              <a:ext cx="5105400" cy="20924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/>
            <p:cNvGrpSpPr/>
            <p:nvPr/>
          </p:nvGrpSpPr>
          <p:grpSpPr>
            <a:xfrm>
              <a:off x="1276235" y="1591552"/>
              <a:ext cx="3128035" cy="4473772"/>
              <a:chOff x="1276235" y="1591552"/>
              <a:chExt cx="3128035" cy="4473772"/>
            </a:xfrm>
          </p:grpSpPr>
          <p:cxnSp>
            <p:nvCxnSpPr>
              <p:cNvPr id="86" name="Straight Arrow Connector 85"/>
              <p:cNvCxnSpPr/>
              <p:nvPr/>
            </p:nvCxnSpPr>
            <p:spPr>
              <a:xfrm flipV="1">
                <a:off x="2506357" y="5251911"/>
                <a:ext cx="0" cy="6100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olid"/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276235" y="5861970"/>
                <a:ext cx="2136528" cy="0"/>
              </a:xfrm>
              <a:prstGeom prst="line">
                <a:avLst/>
              </a:prstGeom>
              <a:ln w="38100" cmpd="sng">
                <a:solidFill>
                  <a:schemeClr val="accent6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/>
              <p:cNvCxnSpPr/>
              <p:nvPr/>
            </p:nvCxnSpPr>
            <p:spPr>
              <a:xfrm flipV="1">
                <a:off x="2316688" y="1591552"/>
                <a:ext cx="25860" cy="4270418"/>
              </a:xfrm>
              <a:prstGeom prst="line">
                <a:avLst/>
              </a:prstGeom>
              <a:ln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Arrow Connector 118"/>
              <p:cNvCxnSpPr/>
              <p:nvPr/>
            </p:nvCxnSpPr>
            <p:spPr>
              <a:xfrm>
                <a:off x="3368378" y="6065324"/>
                <a:ext cx="1035892" cy="0"/>
              </a:xfrm>
              <a:prstGeom prst="straightConnector1">
                <a:avLst/>
              </a:prstGeom>
              <a:ln w="38100" cmpd="sng">
                <a:solidFill>
                  <a:schemeClr val="tx2">
                    <a:lumMod val="50000"/>
                  </a:schemeClr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4" name="Picture 123" descr="latex-image-1.pdf"/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06465" y="5357863"/>
                <a:ext cx="205020" cy="307289"/>
              </a:xfrm>
              <a:prstGeom prst="rect">
                <a:avLst/>
              </a:prstGeom>
            </p:spPr>
          </p:pic>
          <p:pic>
            <p:nvPicPr>
              <p:cNvPr id="133" name="Picture 132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5658" y="5250519"/>
                <a:ext cx="577528" cy="312081"/>
              </a:xfrm>
              <a:prstGeom prst="rect">
                <a:avLst/>
              </a:prstGeom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3482210" y="2178415"/>
            <a:ext cx="5574636" cy="3688985"/>
            <a:chOff x="3482210" y="2178415"/>
            <a:chExt cx="5574636" cy="3688985"/>
          </a:xfrm>
        </p:grpSpPr>
        <p:grpSp>
          <p:nvGrpSpPr>
            <p:cNvPr id="2" name="Group 1"/>
            <p:cNvGrpSpPr/>
            <p:nvPr/>
          </p:nvGrpSpPr>
          <p:grpSpPr>
            <a:xfrm>
              <a:off x="3482210" y="2178415"/>
              <a:ext cx="5574636" cy="3688985"/>
              <a:chOff x="3474764" y="2178415"/>
              <a:chExt cx="5574636" cy="368898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3474764" y="2907042"/>
                <a:ext cx="2346809" cy="2960358"/>
                <a:chOff x="3474764" y="2907042"/>
                <a:chExt cx="2346809" cy="2960358"/>
              </a:xfrm>
            </p:grpSpPr>
            <p:grpSp>
              <p:nvGrpSpPr>
                <p:cNvPr id="70" name="Group 69"/>
                <p:cNvGrpSpPr/>
                <p:nvPr/>
              </p:nvGrpSpPr>
              <p:grpSpPr>
                <a:xfrm>
                  <a:off x="3474764" y="2907042"/>
                  <a:ext cx="2327877" cy="2960358"/>
                  <a:chOff x="2788964" y="2907042"/>
                  <a:chExt cx="2327877" cy="2960358"/>
                </a:xfrm>
              </p:grpSpPr>
              <p:cxnSp>
                <p:nvCxnSpPr>
                  <p:cNvPr id="73" name="Straight Connector 72"/>
                  <p:cNvCxnSpPr/>
                  <p:nvPr/>
                </p:nvCxnSpPr>
                <p:spPr>
                  <a:xfrm>
                    <a:off x="3710918" y="2907042"/>
                    <a:ext cx="937282" cy="2350758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2788964" y="2907042"/>
                    <a:ext cx="1859236" cy="2350758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2819400" y="2918484"/>
                    <a:ext cx="914400" cy="0"/>
                  </a:xfrm>
                  <a:prstGeom prst="line">
                    <a:avLst/>
                  </a:prstGeom>
                  <a:ln w="38100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4657822" y="5251911"/>
                    <a:ext cx="218978" cy="615489"/>
                  </a:xfrm>
                  <a:prstGeom prst="line">
                    <a:avLst/>
                  </a:prstGeom>
                  <a:ln w="38100" cmpd="sng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4659541" y="5236850"/>
                    <a:ext cx="457300" cy="630550"/>
                  </a:xfrm>
                  <a:prstGeom prst="line">
                    <a:avLst/>
                  </a:prstGeom>
                  <a:ln w="38100" cmpd="sng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5562600" y="5861970"/>
                  <a:ext cx="258973" cy="0"/>
                </a:xfrm>
                <a:prstGeom prst="line">
                  <a:avLst/>
                </a:prstGeom>
                <a:ln w="38100" cmpd="sng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Rectangle 51"/>
              <p:cNvSpPr/>
              <p:nvPr/>
            </p:nvSpPr>
            <p:spPr>
              <a:xfrm>
                <a:off x="6183641" y="2178415"/>
                <a:ext cx="2865759" cy="1138377"/>
              </a:xfrm>
              <a:prstGeom prst="rect">
                <a:avLst/>
              </a:prstGeom>
              <a:noFill/>
              <a:ln w="38100" cmpd="sng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pic>
          <p:nvPicPr>
            <p:cNvPr id="16" name="Picture 15" descr="latex-image-1.pdf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611" y="2302828"/>
              <a:ext cx="2664904" cy="908218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951047" y="3503542"/>
            <a:ext cx="3098354" cy="1138377"/>
            <a:chOff x="5951047" y="3503542"/>
            <a:chExt cx="3098354" cy="1138377"/>
          </a:xfrm>
        </p:grpSpPr>
        <p:sp>
          <p:nvSpPr>
            <p:cNvPr id="64" name="Rectangle 63"/>
            <p:cNvSpPr/>
            <p:nvPr/>
          </p:nvSpPr>
          <p:spPr>
            <a:xfrm>
              <a:off x="5951047" y="3503542"/>
              <a:ext cx="3098354" cy="1138377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16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960" y="3641867"/>
              <a:ext cx="2917555" cy="818207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6501078" y="4869227"/>
            <a:ext cx="2257878" cy="935023"/>
            <a:chOff x="6501078" y="4869227"/>
            <a:chExt cx="2257878" cy="935023"/>
          </a:xfrm>
        </p:grpSpPr>
        <p:sp>
          <p:nvSpPr>
            <p:cNvPr id="65" name="Rectangle 64"/>
            <p:cNvSpPr/>
            <p:nvPr/>
          </p:nvSpPr>
          <p:spPr>
            <a:xfrm>
              <a:off x="6501078" y="4869227"/>
              <a:ext cx="2257878" cy="93502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17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346" y="4924050"/>
              <a:ext cx="2061445" cy="80525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519964" y="5988010"/>
            <a:ext cx="431082" cy="336590"/>
            <a:chOff x="5519964" y="5988010"/>
            <a:chExt cx="431082" cy="336590"/>
          </a:xfrm>
        </p:grpSpPr>
        <p:cxnSp>
          <p:nvCxnSpPr>
            <p:cNvPr id="69" name="Straight Arrow Connector 68"/>
            <p:cNvCxnSpPr/>
            <p:nvPr/>
          </p:nvCxnSpPr>
          <p:spPr>
            <a:xfrm flipH="1">
              <a:off x="5577379" y="5988010"/>
              <a:ext cx="323716" cy="3464"/>
            </a:xfrm>
            <a:prstGeom prst="straightConnector1">
              <a:avLst/>
            </a:prstGeom>
            <a:ln>
              <a:solidFill>
                <a:schemeClr val="tx1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70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964" y="6065325"/>
              <a:ext cx="431082" cy="259275"/>
            </a:xfrm>
            <a:prstGeom prst="rect">
              <a:avLst/>
            </a:prstGeom>
          </p:spPr>
        </p:pic>
      </p:grpSp>
      <p:sp>
        <p:nvSpPr>
          <p:cNvPr id="6" name="Oval 5"/>
          <p:cNvSpPr/>
          <p:nvPr/>
        </p:nvSpPr>
        <p:spPr>
          <a:xfrm>
            <a:off x="8185281" y="2153265"/>
            <a:ext cx="788682" cy="67193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8405607" y="3503541"/>
            <a:ext cx="738393" cy="596623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18004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Connector 49"/>
          <p:cNvCxnSpPr/>
          <p:nvPr/>
        </p:nvCxnSpPr>
        <p:spPr>
          <a:xfrm flipH="1" flipV="1">
            <a:off x="697242" y="2895600"/>
            <a:ext cx="5246358" cy="3128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1992641" y="1965196"/>
            <a:ext cx="1962248" cy="3890762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354566" y="2735652"/>
            <a:ext cx="20395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2506357" y="5251911"/>
            <a:ext cx="0" cy="61006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276235" y="5861970"/>
            <a:ext cx="213652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383912" y="5861970"/>
            <a:ext cx="194229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2316688" y="1591552"/>
            <a:ext cx="25860" cy="4270418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332180" y="1591552"/>
            <a:ext cx="0" cy="4270418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68378" y="6065324"/>
            <a:ext cx="1035892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3" y="5257800"/>
            <a:ext cx="577528" cy="317196"/>
          </a:xfrm>
          <a:prstGeom prst="rect">
            <a:avLst/>
          </a:prstGeom>
          <a:effectLst/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1" y="5250519"/>
            <a:ext cx="577528" cy="312081"/>
          </a:xfrm>
          <a:prstGeom prst="rect">
            <a:avLst/>
          </a:prstGeom>
          <a:effectLst/>
        </p:spPr>
      </p:pic>
      <p:pic>
        <p:nvPicPr>
          <p:cNvPr id="124" name="Picture 123" descr="latex-image-1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65" y="5357863"/>
            <a:ext cx="205020" cy="307289"/>
          </a:xfrm>
          <a:prstGeom prst="rect">
            <a:avLst/>
          </a:prstGeom>
          <a:effectLst/>
        </p:spPr>
      </p:pic>
      <p:cxnSp>
        <p:nvCxnSpPr>
          <p:cNvPr id="98" name="Straight Arrow Connector 97"/>
          <p:cNvCxnSpPr/>
          <p:nvPr/>
        </p:nvCxnSpPr>
        <p:spPr>
          <a:xfrm flipH="1" flipV="1">
            <a:off x="1676400" y="2895600"/>
            <a:ext cx="20737" cy="231054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1" y="2575639"/>
            <a:ext cx="399240" cy="308519"/>
          </a:xfrm>
          <a:prstGeom prst="rect">
            <a:avLst/>
          </a:prstGeom>
          <a:effectLst/>
        </p:spPr>
      </p:pic>
      <p:cxnSp>
        <p:nvCxnSpPr>
          <p:cNvPr id="82" name="Straight Connector 81"/>
          <p:cNvCxnSpPr/>
          <p:nvPr/>
        </p:nvCxnSpPr>
        <p:spPr>
          <a:xfrm>
            <a:off x="1078241" y="5215926"/>
            <a:ext cx="5247969" cy="0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3482318" y="2895600"/>
            <a:ext cx="2362200" cy="2971800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3962400" y="1828800"/>
            <a:ext cx="1600200" cy="4038600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342206" cy="308520"/>
          </a:xfrm>
          <a:prstGeom prst="rect">
            <a:avLst/>
          </a:prstGeom>
          <a:effectLst/>
        </p:spPr>
      </p:pic>
      <p:sp>
        <p:nvSpPr>
          <p:cNvPr id="116" name="TextBox 115"/>
          <p:cNvSpPr txBox="1"/>
          <p:nvPr/>
        </p:nvSpPr>
        <p:spPr>
          <a:xfrm>
            <a:off x="3841472" y="1691410"/>
            <a:ext cx="20395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1653254" y="1862690"/>
            <a:ext cx="4747546" cy="42310"/>
          </a:xfrm>
          <a:prstGeom prst="line">
            <a:avLst/>
          </a:prstGeom>
          <a:ln>
            <a:prstDash val="dash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528082" y="2743200"/>
            <a:ext cx="838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4" y="2474676"/>
            <a:ext cx="380999" cy="192324"/>
          </a:xfrm>
          <a:prstGeom prst="rect">
            <a:avLst/>
          </a:prstGeom>
          <a:effectLst/>
        </p:spPr>
      </p:pic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9" y="2602242"/>
            <a:ext cx="314725" cy="282435"/>
          </a:xfrm>
          <a:prstGeom prst="rect">
            <a:avLst/>
          </a:prstGeom>
          <a:effectLst/>
        </p:spPr>
      </p:pic>
      <p:sp>
        <p:nvSpPr>
          <p:cNvPr id="118" name="TextBox 117"/>
          <p:cNvSpPr txBox="1"/>
          <p:nvPr/>
        </p:nvSpPr>
        <p:spPr>
          <a:xfrm>
            <a:off x="4278641" y="2762874"/>
            <a:ext cx="203952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112759" y="3657600"/>
            <a:ext cx="1600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341359" y="3135402"/>
            <a:ext cx="1154441" cy="7788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819400" y="4191000"/>
            <a:ext cx="20574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703364" y="2362200"/>
            <a:ext cx="521959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>
                <a:latin typeface="Microsoft Sans Serif"/>
                <a:cs typeface="Microsoft Sans Serif"/>
              </a:rPr>
              <a:t>Recovering Depth of a Dynamic Scene </a:t>
            </a: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3" y="3782665"/>
            <a:ext cx="368300" cy="317500"/>
          </a:xfrm>
          <a:prstGeom prst="rect">
            <a:avLst/>
          </a:prstGeom>
          <a:effectLst/>
        </p:spPr>
      </p:pic>
      <p:cxnSp>
        <p:nvCxnSpPr>
          <p:cNvPr id="47" name="Straight Arrow Connector 46"/>
          <p:cNvCxnSpPr/>
          <p:nvPr/>
        </p:nvCxnSpPr>
        <p:spPr>
          <a:xfrm flipH="1">
            <a:off x="5569933" y="5988010"/>
            <a:ext cx="323716" cy="346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8" y="6065325"/>
            <a:ext cx="431082" cy="259275"/>
          </a:xfrm>
          <a:prstGeom prst="rect">
            <a:avLst/>
          </a:prstGeom>
          <a:effectLst/>
        </p:spPr>
      </p:pic>
      <p:grpSp>
        <p:nvGrpSpPr>
          <p:cNvPr id="70" name="Group 69"/>
          <p:cNvGrpSpPr/>
          <p:nvPr/>
        </p:nvGrpSpPr>
        <p:grpSpPr>
          <a:xfrm>
            <a:off x="5951047" y="3503542"/>
            <a:ext cx="3098354" cy="1138377"/>
            <a:chOff x="5951047" y="3503542"/>
            <a:chExt cx="3098354" cy="1138377"/>
          </a:xfrm>
        </p:grpSpPr>
        <p:sp>
          <p:nvSpPr>
            <p:cNvPr id="71" name="Rectangle 70"/>
            <p:cNvSpPr/>
            <p:nvPr/>
          </p:nvSpPr>
          <p:spPr>
            <a:xfrm>
              <a:off x="5951047" y="3503542"/>
              <a:ext cx="3098354" cy="1138377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2" name="Picture 71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4960" y="3641867"/>
              <a:ext cx="2917555" cy="818207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6501078" y="4869227"/>
            <a:ext cx="2257878" cy="935023"/>
            <a:chOff x="6501078" y="4869227"/>
            <a:chExt cx="2257878" cy="935023"/>
          </a:xfrm>
        </p:grpSpPr>
        <p:sp>
          <p:nvSpPr>
            <p:cNvPr id="74" name="Rectangle 73"/>
            <p:cNvSpPr/>
            <p:nvPr/>
          </p:nvSpPr>
          <p:spPr>
            <a:xfrm>
              <a:off x="6501078" y="4869227"/>
              <a:ext cx="2257878" cy="935023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5" name="Picture 74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346" y="4924050"/>
              <a:ext cx="2061445" cy="805251"/>
            </a:xfrm>
            <a:prstGeom prst="rect">
              <a:avLst/>
            </a:prstGeom>
          </p:spPr>
        </p:pic>
      </p:grpSp>
      <p:sp>
        <p:nvSpPr>
          <p:cNvPr id="49" name="Oval 48"/>
          <p:cNvSpPr/>
          <p:nvPr/>
        </p:nvSpPr>
        <p:spPr>
          <a:xfrm>
            <a:off x="8212805" y="4782647"/>
            <a:ext cx="504282" cy="1118783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183641" y="2178415"/>
            <a:ext cx="2865759" cy="1138377"/>
            <a:chOff x="6183641" y="2178415"/>
            <a:chExt cx="2865759" cy="1138377"/>
          </a:xfrm>
        </p:grpSpPr>
        <p:sp>
          <p:nvSpPr>
            <p:cNvPr id="111" name="Rectangle 110"/>
            <p:cNvSpPr/>
            <p:nvPr/>
          </p:nvSpPr>
          <p:spPr>
            <a:xfrm>
              <a:off x="6183641" y="2178415"/>
              <a:ext cx="2865759" cy="1138377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6" name="Picture 75" descr="latex-image-1.pdf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611" y="2302828"/>
              <a:ext cx="2664904" cy="9082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7913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82"/>
          <p:cNvCxnSpPr/>
          <p:nvPr/>
        </p:nvCxnSpPr>
        <p:spPr>
          <a:xfrm flipV="1">
            <a:off x="1992641" y="1965196"/>
            <a:ext cx="1962248" cy="3890762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 flipH="1">
            <a:off x="726104" y="2914080"/>
            <a:ext cx="570355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3354566" y="2735652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2506357" y="5251911"/>
            <a:ext cx="0" cy="610060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1276235" y="5861970"/>
            <a:ext cx="213652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4383912" y="5861970"/>
            <a:ext cx="1942298" cy="0"/>
          </a:xfrm>
          <a:prstGeom prst="line">
            <a:avLst/>
          </a:prstGeom>
          <a:ln w="38100" cmpd="sng">
            <a:solidFill>
              <a:schemeClr val="accent6">
                <a:lumMod val="50000"/>
              </a:schemeClr>
            </a:solidFill>
            <a:prstDash val="solid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2316688" y="1591552"/>
            <a:ext cx="2586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332180" y="1591552"/>
            <a:ext cx="0" cy="4270418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3368378" y="6065324"/>
            <a:ext cx="1035892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1" name="Picture 13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113" y="5257800"/>
            <a:ext cx="577528" cy="31719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33" name="Picture 13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51" y="5250519"/>
            <a:ext cx="577528" cy="312081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4" name="Picture 123" descr="latex-image-1.pdf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65" y="5357863"/>
            <a:ext cx="205020" cy="307289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cxnSp>
        <p:nvCxnSpPr>
          <p:cNvPr id="98" name="Straight Arrow Connector 97"/>
          <p:cNvCxnSpPr/>
          <p:nvPr/>
        </p:nvCxnSpPr>
        <p:spPr>
          <a:xfrm flipH="1" flipV="1">
            <a:off x="1676400" y="2895600"/>
            <a:ext cx="20737" cy="231054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2" name="Picture 12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241" y="2575639"/>
            <a:ext cx="399240" cy="308519"/>
          </a:xfrm>
          <a:prstGeom prst="rect">
            <a:avLst/>
          </a:prstGeom>
        </p:spPr>
      </p:pic>
      <p:cxnSp>
        <p:nvCxnSpPr>
          <p:cNvPr id="82" name="Straight Connector 81"/>
          <p:cNvCxnSpPr/>
          <p:nvPr/>
        </p:nvCxnSpPr>
        <p:spPr>
          <a:xfrm>
            <a:off x="1078241" y="5215926"/>
            <a:ext cx="5247969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flipH="1" flipV="1">
            <a:off x="3482318" y="2895600"/>
            <a:ext cx="2362200" cy="2971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flipH="1" flipV="1">
            <a:off x="3962400" y="1828800"/>
            <a:ext cx="1600200" cy="403860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3" name="Picture 12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371600"/>
            <a:ext cx="342206" cy="30852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6" name="TextBox 115"/>
          <p:cNvSpPr txBox="1"/>
          <p:nvPr/>
        </p:nvSpPr>
        <p:spPr>
          <a:xfrm>
            <a:off x="3841472" y="1691410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85" name="Straight Connector 84"/>
          <p:cNvCxnSpPr/>
          <p:nvPr/>
        </p:nvCxnSpPr>
        <p:spPr>
          <a:xfrm flipH="1" flipV="1">
            <a:off x="1653254" y="1862690"/>
            <a:ext cx="4747546" cy="42310"/>
          </a:xfrm>
          <a:prstGeom prst="line">
            <a:avLst/>
          </a:prstGeom>
          <a:ln>
            <a:prstDash val="dash"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3528082" y="2743200"/>
            <a:ext cx="838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0" name="Picture 119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124" y="2474676"/>
            <a:ext cx="380999" cy="192324"/>
          </a:xfrm>
          <a:prstGeom prst="rect">
            <a:avLst/>
          </a:prstGeom>
        </p:spPr>
      </p:pic>
      <p:pic>
        <p:nvPicPr>
          <p:cNvPr id="130" name="Picture 12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39" y="2602242"/>
            <a:ext cx="314725" cy="282435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4278641" y="2774214"/>
            <a:ext cx="203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x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3112759" y="3657600"/>
            <a:ext cx="16002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3341359" y="3135402"/>
            <a:ext cx="1154441" cy="7788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2819400" y="4191000"/>
            <a:ext cx="2057400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3703364" y="2362200"/>
            <a:ext cx="521959" cy="0"/>
          </a:xfrm>
          <a:prstGeom prst="straightConnector1">
            <a:avLst/>
          </a:prstGeom>
          <a:ln w="38100" cmpd="sng">
            <a:solidFill>
              <a:schemeClr val="tx2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90602" y="3249822"/>
            <a:ext cx="7391398" cy="3894"/>
          </a:xfrm>
          <a:prstGeom prst="line">
            <a:avLst/>
          </a:prstGeom>
          <a:ln>
            <a:solidFill>
              <a:srgbClr val="FF0000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67600" y="2667000"/>
            <a:ext cx="0" cy="586716"/>
          </a:xfrm>
          <a:prstGeom prst="straightConnector1">
            <a:avLst/>
          </a:prstGeom>
          <a:ln w="381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914400"/>
          </a:xfrm>
          <a:noFill/>
          <a:ln/>
        </p:spPr>
        <p:txBody>
          <a:bodyPr>
            <a:normAutofit/>
          </a:bodyPr>
          <a:lstStyle/>
          <a:p>
            <a:r>
              <a:rPr lang="en-US" sz="3600" dirty="0" smtClean="0">
                <a:latin typeface="Microsoft Sans Serif"/>
                <a:cs typeface="Microsoft Sans Serif"/>
              </a:rPr>
              <a:t>Proposed algorithm</a:t>
            </a:r>
            <a:endParaRPr lang="en-US" sz="3600" dirty="0">
              <a:latin typeface="Microsoft Sans Serif"/>
              <a:cs typeface="Microsoft Sans Serif"/>
            </a:endParaRPr>
          </a:p>
        </p:txBody>
      </p: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23" y="3782665"/>
            <a:ext cx="368300" cy="317500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 flipH="1">
            <a:off x="5569933" y="5988010"/>
            <a:ext cx="323716" cy="3464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8" y="6065325"/>
            <a:ext cx="431082" cy="259275"/>
          </a:xfrm>
          <a:prstGeom prst="rect">
            <a:avLst/>
          </a:prstGeom>
        </p:spPr>
      </p:pic>
      <p:cxnSp>
        <p:nvCxnSpPr>
          <p:cNvPr id="59" name="Straight Connector 58"/>
          <p:cNvCxnSpPr/>
          <p:nvPr/>
        </p:nvCxnSpPr>
        <p:spPr>
          <a:xfrm flipH="1">
            <a:off x="990602" y="2659452"/>
            <a:ext cx="7391398" cy="0"/>
          </a:xfrm>
          <a:prstGeom prst="line">
            <a:avLst/>
          </a:prstGeom>
          <a:ln>
            <a:solidFill>
              <a:srgbClr val="0000FF"/>
            </a:solidFill>
            <a:prstDash val="lg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85689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Algorithm overview</a:t>
            </a:r>
            <a:endParaRPr lang="en-US" sz="3600" b="0" dirty="0" smtClean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352800" y="1439195"/>
            <a:ext cx="2600436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Microsoft Sans Serif"/>
                <a:cs typeface="Microsoft Sans Serif"/>
              </a:rPr>
              <a:t>Initial depthmaps using </a:t>
            </a:r>
            <a:r>
              <a:rPr lang="en-US" sz="160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plane </a:t>
            </a:r>
            <a:r>
              <a:rPr lang="en-US" sz="1600" dirty="0">
                <a:solidFill>
                  <a:srgbClr val="000000"/>
                </a:solidFill>
                <a:latin typeface="Microsoft Sans Serif"/>
                <a:cs typeface="Microsoft Sans Serif"/>
              </a:rPr>
              <a:t>sweep stereo assuming static scene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895600" y="2423098"/>
            <a:ext cx="3505200" cy="1114423"/>
            <a:chOff x="2971800" y="2590800"/>
            <a:chExt cx="3505200" cy="1114423"/>
          </a:xfrm>
        </p:grpSpPr>
        <p:sp>
          <p:nvSpPr>
            <p:cNvPr id="7" name="Rounded Rectangle 6"/>
            <p:cNvSpPr/>
            <p:nvPr/>
          </p:nvSpPr>
          <p:spPr>
            <a:xfrm>
              <a:off x="2971800" y="3048000"/>
              <a:ext cx="3505200" cy="657223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User helps identify </a:t>
              </a:r>
              <a:r>
                <a:rPr lang="en-US" sz="1600" dirty="0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the region </a:t>
              </a:r>
              <a:r>
                <a:rPr lang="en-US" sz="1600" dirty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corresponding to the moving object</a:t>
              </a:r>
            </a:p>
          </p:txBody>
        </p:sp>
        <p:sp>
          <p:nvSpPr>
            <p:cNvPr id="9" name="Right Arrow 8"/>
            <p:cNvSpPr/>
            <p:nvPr/>
          </p:nvSpPr>
          <p:spPr>
            <a:xfrm rot="5400000">
              <a:off x="4557278" y="2605522"/>
              <a:ext cx="378969" cy="34952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059441" y="3608999"/>
            <a:ext cx="3157084" cy="1311248"/>
            <a:chOff x="3147082" y="3810000"/>
            <a:chExt cx="3157084" cy="1212164"/>
          </a:xfrm>
        </p:grpSpPr>
        <p:sp>
          <p:nvSpPr>
            <p:cNvPr id="8" name="Rounded Rectangle 7"/>
            <p:cNvSpPr/>
            <p:nvPr/>
          </p:nvSpPr>
          <p:spPr>
            <a:xfrm>
              <a:off x="3147082" y="4244316"/>
              <a:ext cx="3157084" cy="777848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Incorporate real world motion prior and occlusions to obtain depth bounds</a:t>
              </a:r>
              <a:endParaRPr lang="en-US" sz="1600" dirty="0">
                <a:solidFill>
                  <a:srgbClr val="000000"/>
                </a:solidFill>
                <a:latin typeface="Microsoft Sans Serif"/>
                <a:cs typeface="Microsoft Sans Serif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5400000">
              <a:off x="4556262" y="3825738"/>
              <a:ext cx="381001" cy="34952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059441" y="4990795"/>
            <a:ext cx="3200400" cy="1348716"/>
            <a:chOff x="3124200" y="5128284"/>
            <a:chExt cx="3200400" cy="1348716"/>
          </a:xfrm>
        </p:grpSpPr>
        <p:sp>
          <p:nvSpPr>
            <p:cNvPr id="11" name="Rounded Rectangle 10"/>
            <p:cNvSpPr/>
            <p:nvPr/>
          </p:nvSpPr>
          <p:spPr>
            <a:xfrm>
              <a:off x="3124200" y="5562600"/>
              <a:ext cx="3200400" cy="91440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Obtain refined depthmap incorporating object motion into original plane sweep stereo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 rot="5400000">
              <a:off x="4533380" y="5144022"/>
              <a:ext cx="381001" cy="349526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3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450"/>
            <a:ext cx="8229600" cy="4809746"/>
          </a:xfrm>
        </p:spPr>
        <p:txBody>
          <a:bodyPr>
            <a:noAutofit/>
          </a:bodyPr>
          <a:lstStyle/>
          <a:p>
            <a:pPr algn="just"/>
            <a:r>
              <a:rPr lang="en-US"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Assumption</a:t>
            </a:r>
            <a:r>
              <a:rPr lang="en-US" sz="2000" dirty="0">
                <a:latin typeface="Microsoft Sans Serif"/>
                <a:cs typeface="Microsoft Sans Serif"/>
              </a:rPr>
              <a:t>: </a:t>
            </a:r>
            <a:endParaRPr lang="en-US" sz="2000" dirty="0" smtClean="0">
              <a:latin typeface="Microsoft Sans Serif"/>
              <a:cs typeface="Microsoft Sans Serif"/>
            </a:endParaRPr>
          </a:p>
          <a:p>
            <a:pPr lvl="1" algn="just"/>
            <a:r>
              <a:rPr lang="en-US" sz="2000" dirty="0" smtClean="0">
                <a:latin typeface="Microsoft Sans Serif"/>
                <a:cs typeface="Microsoft Sans Serif"/>
              </a:rPr>
              <a:t>Cameras see enough static </a:t>
            </a:r>
            <a:r>
              <a:rPr lang="en-US" sz="2000" dirty="0">
                <a:latin typeface="Microsoft Sans Serif"/>
                <a:cs typeface="Microsoft Sans Serif"/>
              </a:rPr>
              <a:t>background </a:t>
            </a:r>
            <a:r>
              <a:rPr lang="en-US" sz="2000" dirty="0" smtClean="0">
                <a:latin typeface="Microsoft Sans Serif"/>
                <a:cs typeface="Microsoft Sans Serif"/>
              </a:rPr>
              <a:t>to </a:t>
            </a:r>
            <a:r>
              <a:rPr lang="en-US" sz="2000" dirty="0">
                <a:latin typeface="Microsoft Sans Serif"/>
                <a:cs typeface="Microsoft Sans Serif"/>
              </a:rPr>
              <a:t>calibrate the </a:t>
            </a:r>
            <a:r>
              <a:rPr lang="en-US" sz="2000" dirty="0" smtClean="0">
                <a:latin typeface="Microsoft Sans Serif"/>
                <a:cs typeface="Microsoft Sans Serif"/>
              </a:rPr>
              <a:t>cameras even in the presence of the moving object</a:t>
            </a:r>
          </a:p>
          <a:p>
            <a:pPr lvl="2" algn="just"/>
            <a:endParaRPr lang="en-US" sz="1600" dirty="0" smtClean="0">
              <a:latin typeface="Microsoft Sans Serif"/>
              <a:cs typeface="Microsoft Sans Serif"/>
            </a:endParaRPr>
          </a:p>
          <a:p>
            <a:pPr algn="just"/>
            <a:r>
              <a:rPr lang="en-US" sz="2000" dirty="0" smtClean="0">
                <a:latin typeface="Microsoft Sans Serif"/>
                <a:cs typeface="Microsoft Sans Serif"/>
              </a:rPr>
              <a:t>Structure-from-motion (Bundler by Snavely </a:t>
            </a:r>
            <a:r>
              <a:rPr lang="en-US" sz="2000" i="1" dirty="0" smtClean="0">
                <a:latin typeface="Microsoft Sans Serif"/>
                <a:cs typeface="Microsoft Sans Serif"/>
              </a:rPr>
              <a:t>et. al.</a:t>
            </a:r>
            <a:r>
              <a:rPr lang="en-US" sz="2000" dirty="0" smtClean="0">
                <a:latin typeface="Microsoft Sans Serif"/>
                <a:cs typeface="Microsoft Sans Serif"/>
              </a:rPr>
              <a:t>)</a:t>
            </a:r>
          </a:p>
          <a:p>
            <a:pPr lvl="1" algn="just"/>
            <a:r>
              <a:rPr lang="en-US" sz="2000" dirty="0">
                <a:latin typeface="Microsoft Sans Serif"/>
                <a:cs typeface="Microsoft Sans Serif"/>
              </a:rPr>
              <a:t>Camera </a:t>
            </a:r>
            <a:r>
              <a:rPr lang="en-US" sz="2000" dirty="0" smtClean="0">
                <a:latin typeface="Microsoft Sans Serif"/>
                <a:cs typeface="Microsoft Sans Serif"/>
              </a:rPr>
              <a:t>calibration and </a:t>
            </a:r>
            <a:r>
              <a:rPr lang="en-US" sz="2000" dirty="0">
                <a:latin typeface="Microsoft Sans Serif"/>
                <a:cs typeface="Microsoft Sans Serif"/>
              </a:rPr>
              <a:t>a sparse 3D point </a:t>
            </a:r>
            <a:r>
              <a:rPr lang="en-US" sz="2000" dirty="0" smtClean="0">
                <a:latin typeface="Microsoft Sans Serif"/>
                <a:cs typeface="Microsoft Sans Serif"/>
              </a:rPr>
              <a:t>cloud reconstruction</a:t>
            </a:r>
          </a:p>
          <a:p>
            <a:pPr lvl="3" algn="just"/>
            <a:endParaRPr lang="en-US" sz="1200" dirty="0">
              <a:latin typeface="Microsoft Sans Serif"/>
              <a:cs typeface="Microsoft Sans Serif"/>
            </a:endParaRPr>
          </a:p>
          <a:p>
            <a:pPr algn="just"/>
            <a:r>
              <a:rPr lang="en-US" sz="2000" dirty="0" smtClean="0">
                <a:latin typeface="Microsoft Sans Serif"/>
                <a:cs typeface="Microsoft Sans Serif"/>
              </a:rPr>
              <a:t>Standard plane sweep stereo	</a:t>
            </a:r>
          </a:p>
          <a:p>
            <a:pPr lvl="1" algn="just"/>
            <a:r>
              <a:rPr lang="en-US" sz="2000" dirty="0" smtClean="0">
                <a:latin typeface="Microsoft Sans Serif"/>
                <a:cs typeface="Microsoft Sans Serif"/>
              </a:rPr>
              <a:t>100 fronto-parallel 3D planes uniformly sampled in </a:t>
            </a:r>
            <a:r>
              <a:rPr lang="en-US" sz="2000" dirty="0">
                <a:solidFill>
                  <a:srgbClr val="FF0000"/>
                </a:solidFill>
                <a:latin typeface="Microsoft Sans Serif"/>
                <a:cs typeface="Microsoft Sans Serif"/>
              </a:rPr>
              <a:t>disparity space </a:t>
            </a:r>
            <a:r>
              <a:rPr lang="en-US" sz="2000" dirty="0" smtClean="0">
                <a:latin typeface="Microsoft Sans Serif"/>
                <a:cs typeface="Microsoft Sans Serif"/>
              </a:rPr>
              <a:t>or inverse depth (bounds obtained from 3D point cloud) </a:t>
            </a:r>
            <a:endParaRPr lang="en-US" sz="2000" dirty="0">
              <a:latin typeface="Microsoft Sans Serif"/>
              <a:cs typeface="Microsoft Sans Serif"/>
            </a:endParaRPr>
          </a:p>
          <a:p>
            <a:pPr lvl="1" algn="just"/>
            <a:r>
              <a:rPr lang="en-US" sz="2000" dirty="0" smtClean="0">
                <a:latin typeface="Microsoft Sans Serif"/>
                <a:cs typeface="Microsoft Sans Serif"/>
              </a:rPr>
              <a:t>Error metric for the cost cube – </a:t>
            </a:r>
            <a:r>
              <a:rPr lang="en-US" sz="2000" b="1" dirty="0" smtClean="0">
                <a:latin typeface="Microsoft Sans Serif"/>
                <a:cs typeface="Microsoft Sans Serif"/>
              </a:rPr>
              <a:t>N</a:t>
            </a:r>
            <a:r>
              <a:rPr lang="en-US" sz="2000" dirty="0" smtClean="0">
                <a:latin typeface="Microsoft Sans Serif"/>
                <a:cs typeface="Microsoft Sans Serif"/>
              </a:rPr>
              <a:t>ormalized </a:t>
            </a:r>
            <a:r>
              <a:rPr lang="en-US" sz="2000" b="1" dirty="0" smtClean="0">
                <a:latin typeface="Microsoft Sans Serif"/>
                <a:cs typeface="Microsoft Sans Serif"/>
              </a:rPr>
              <a:t>C</a:t>
            </a:r>
            <a:r>
              <a:rPr lang="en-US" sz="2000" dirty="0" smtClean="0">
                <a:latin typeface="Microsoft Sans Serif"/>
                <a:cs typeface="Microsoft Sans Serif"/>
              </a:rPr>
              <a:t>ross </a:t>
            </a:r>
            <a:r>
              <a:rPr lang="en-US" sz="2000" b="1" dirty="0" smtClean="0">
                <a:latin typeface="Microsoft Sans Serif"/>
                <a:cs typeface="Microsoft Sans Serif"/>
              </a:rPr>
              <a:t>C</a:t>
            </a:r>
            <a:r>
              <a:rPr lang="en-US" sz="2000" dirty="0" smtClean="0">
                <a:latin typeface="Microsoft Sans Serif"/>
                <a:cs typeface="Microsoft Sans Serif"/>
              </a:rPr>
              <a:t>orrelation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 smtClean="0">
                <a:latin typeface="Microsoft Sans Serif"/>
                <a:cs typeface="Microsoft Sans Serif"/>
              </a:rPr>
              <a:t>Plane sweep stereo</a:t>
            </a:r>
            <a:endParaRPr lang="en-US" sz="3200" b="0" dirty="0" smtClean="0">
              <a:latin typeface="Microsoft Sans Serif"/>
              <a:cs typeface="Microsoft Sans Serif"/>
            </a:endParaRPr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495410" y="5268850"/>
            <a:ext cx="2544008" cy="1653478"/>
            <a:chOff x="3671432" y="5507775"/>
            <a:chExt cx="2544008" cy="1653478"/>
          </a:xfrm>
        </p:grpSpPr>
        <p:grpSp>
          <p:nvGrpSpPr>
            <p:cNvPr id="11" name="Group 10"/>
            <p:cNvGrpSpPr/>
            <p:nvPr/>
          </p:nvGrpSpPr>
          <p:grpSpPr>
            <a:xfrm>
              <a:off x="3784600" y="5507775"/>
              <a:ext cx="2068113" cy="1175463"/>
              <a:chOff x="4061206" y="5658675"/>
              <a:chExt cx="2068113" cy="1175463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4061206" y="5658675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4175887" y="5697900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4290568" y="5737125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392676" y="5801500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695952" y="5953900"/>
                <a:ext cx="1433367" cy="88023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0000"/>
                    </a:solidFill>
                  </a:ln>
                </a:endParaRP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 flipV="1">
              <a:off x="4538995" y="6683238"/>
              <a:ext cx="1263433" cy="23292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5852713" y="5803000"/>
              <a:ext cx="0" cy="88023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671432" y="5534425"/>
              <a:ext cx="842417" cy="46377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909497" y="6048496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131495" y="6791921"/>
              <a:ext cx="349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785784" y="5900610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01551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00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74" y="524787"/>
            <a:ext cx="3429000" cy="1838325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2647667" y="3804436"/>
            <a:ext cx="3962400" cy="2293674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893553" y="524788"/>
            <a:ext cx="3429000" cy="2192648"/>
            <a:chOff x="304800" y="152400"/>
            <a:chExt cx="3429000" cy="2192648"/>
          </a:xfrm>
        </p:grpSpPr>
        <p:sp>
          <p:nvSpPr>
            <p:cNvPr id="13" name="Rectangle 12"/>
            <p:cNvSpPr/>
            <p:nvPr/>
          </p:nvSpPr>
          <p:spPr>
            <a:xfrm>
              <a:off x="599959" y="1975716"/>
              <a:ext cx="282661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Pixel level </a:t>
              </a:r>
              <a:r>
                <a:rPr lang="en-US" dirty="0" smtClean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maximize NCC</a:t>
              </a:r>
              <a:endPara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endParaRPr>
            </a:p>
          </p:txBody>
        </p:sp>
        <p:pic>
          <p:nvPicPr>
            <p:cNvPr id="34" name="Picture 33" descr="depthmap_orig_000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152400"/>
              <a:ext cx="3429000" cy="18383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3931087" y="3804436"/>
            <a:ext cx="1429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Guided filter</a:t>
            </a:r>
          </a:p>
        </p:txBody>
      </p:sp>
      <p:pic>
        <p:nvPicPr>
          <p:cNvPr id="41" name="Picture 40" descr="depthmap_guided_filter_00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07" y="4173454"/>
            <a:ext cx="3429000" cy="183832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5" name="Group 44"/>
          <p:cNvGrpSpPr/>
          <p:nvPr/>
        </p:nvGrpSpPr>
        <p:grpSpPr>
          <a:xfrm>
            <a:off x="6653928" y="4563864"/>
            <a:ext cx="2386879" cy="688777"/>
            <a:chOff x="6697221" y="5486400"/>
            <a:chExt cx="2386879" cy="688777"/>
          </a:xfrm>
        </p:grpSpPr>
        <p:sp>
          <p:nvSpPr>
            <p:cNvPr id="43" name="Rectangle 42"/>
            <p:cNvSpPr/>
            <p:nvPr/>
          </p:nvSpPr>
          <p:spPr>
            <a:xfrm>
              <a:off x="6934200" y="5486400"/>
              <a:ext cx="185125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He </a:t>
              </a:r>
              <a:r>
                <a:rPr lang="en-US" sz="1400" i="1" dirty="0" err="1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et.al</a:t>
              </a:r>
              <a:r>
                <a:rPr lang="en-US" sz="1400" i="1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. </a:t>
              </a:r>
              <a:r>
                <a:rPr lang="en-US" sz="14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ECCV 2010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697221" y="5867400"/>
              <a:ext cx="238687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 err="1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Rhemann</a:t>
              </a:r>
              <a:r>
                <a:rPr lang="en-US" sz="14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 </a:t>
              </a:r>
              <a:r>
                <a:rPr lang="en-US" sz="1400" i="1" dirty="0" err="1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et.al</a:t>
              </a:r>
              <a:r>
                <a:rPr lang="en-US" sz="1400" i="1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. C</a:t>
              </a:r>
              <a:r>
                <a:rPr lang="en-US" sz="1400" dirty="0">
                  <a:solidFill>
                    <a:prstClr val="black"/>
                  </a:solidFill>
                  <a:latin typeface="Microsoft Sans Serif"/>
                  <a:ea typeface="ＭＳ Ｐゴシック" charset="0"/>
                  <a:cs typeface="Microsoft Sans Serif"/>
                </a:rPr>
                <a:t>VPR 2011</a:t>
              </a:r>
            </a:p>
          </p:txBody>
        </p:sp>
      </p:grpSp>
      <p:sp>
        <p:nvSpPr>
          <p:cNvPr id="2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</p:spPr>
        <p:txBody>
          <a:bodyPr/>
          <a:lstStyle/>
          <a:p>
            <a:fld id="{B0B539FE-E9B0-C748-8D7A-5A93BB2C7DE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Microsoft Sans Serif"/>
                <a:cs typeface="Microsoft Sans Serif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Microsoft Sans Serif"/>
              <a:cs typeface="Microsoft Sans Serif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274637"/>
          </a:xfrm>
          <a:prstGeom prst="rect">
            <a:avLst/>
          </a:prstGeom>
          <a:solidFill>
            <a:srgbClr val="A9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8115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white"/>
              </a:solidFill>
              <a:latin typeface="Microsoft Sans Serif"/>
              <a:cs typeface="Microsoft Sans Serif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304929" y="2886063"/>
            <a:ext cx="591682" cy="75601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127134" y="6109303"/>
            <a:ext cx="5050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Pixel level </a:t>
            </a:r>
            <a:r>
              <a:rPr lang="en-US" dirty="0" smtClean="0">
                <a:solidFill>
                  <a:prstClr val="black"/>
                </a:solidFill>
                <a:latin typeface="Microsoft Sans Serif"/>
                <a:ea typeface="ＭＳ Ｐゴシック" charset="0"/>
                <a:cs typeface="Microsoft Sans Serif"/>
              </a:rPr>
              <a:t>maximize NCC on filtered Cost Cube</a:t>
            </a:r>
            <a:endParaRPr lang="en-US" dirty="0">
              <a:solidFill>
                <a:prstClr val="black"/>
              </a:solidFill>
              <a:latin typeface="Microsoft Sans Serif"/>
              <a:ea typeface="ＭＳ Ｐゴシック" charset="0"/>
              <a:cs typeface="Microsoft Sans Serif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1202" y="2348104"/>
            <a:ext cx="2544008" cy="1653478"/>
            <a:chOff x="3671432" y="5507775"/>
            <a:chExt cx="2544008" cy="1653478"/>
          </a:xfrm>
        </p:grpSpPr>
        <p:grpSp>
          <p:nvGrpSpPr>
            <p:cNvPr id="38" name="Group 37"/>
            <p:cNvGrpSpPr/>
            <p:nvPr/>
          </p:nvGrpSpPr>
          <p:grpSpPr>
            <a:xfrm>
              <a:off x="3784600" y="5507775"/>
              <a:ext cx="2068113" cy="1175463"/>
              <a:chOff x="4061206" y="5658675"/>
              <a:chExt cx="2068113" cy="1175463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4061206" y="5658675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4175887" y="5697900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290568" y="5737125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392676" y="5801500"/>
                <a:ext cx="1433367" cy="880238"/>
              </a:xfrm>
              <a:prstGeom prst="rect">
                <a:avLst/>
              </a:prstGeom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695952" y="5953900"/>
                <a:ext cx="1433367" cy="880238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scene3d>
                <a:camera prst="orthographicFront">
                  <a:rot lat="561389" lon="19194754" rev="116138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0000"/>
                    </a:solidFill>
                  </a:ln>
                </a:endParaRPr>
              </a:p>
            </p:txBody>
          </p:sp>
        </p:grpSp>
        <p:cxnSp>
          <p:nvCxnSpPr>
            <p:cNvPr id="39" name="Straight Arrow Connector 38"/>
            <p:cNvCxnSpPr/>
            <p:nvPr/>
          </p:nvCxnSpPr>
          <p:spPr>
            <a:xfrm flipV="1">
              <a:off x="4538995" y="6683238"/>
              <a:ext cx="1263433" cy="23292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5852713" y="5803000"/>
              <a:ext cx="0" cy="880238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3671432" y="5534425"/>
              <a:ext cx="842417" cy="46377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909497" y="6048496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131495" y="6791921"/>
              <a:ext cx="3496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785784" y="5900610"/>
              <a:ext cx="535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100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70931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7" grpId="0"/>
      <p:bldP spid="2" grpId="0" animBg="1"/>
      <p:bldP spid="2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D7CD5"/>
      </a:accent1>
      <a:accent2>
        <a:srgbClr val="20B43C"/>
      </a:accent2>
      <a:accent3>
        <a:srgbClr val="FFFFFF"/>
      </a:accent3>
      <a:accent4>
        <a:srgbClr val="000000"/>
      </a:accent4>
      <a:accent5>
        <a:srgbClr val="B6BFE7"/>
      </a:accent5>
      <a:accent6>
        <a:srgbClr val="1CA335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norm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FFFFFF"/>
        </a:dk2>
        <a:lt2>
          <a:srgbClr val="FFCC33"/>
        </a:lt2>
        <a:accent1>
          <a:srgbClr val="FF6633"/>
        </a:accent1>
        <a:accent2>
          <a:srgbClr val="B9D300"/>
        </a:accent2>
        <a:accent3>
          <a:srgbClr val="FFFFFF"/>
        </a:accent3>
        <a:accent4>
          <a:srgbClr val="000000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5D7CD5"/>
        </a:accent1>
        <a:accent2>
          <a:srgbClr val="20B43C"/>
        </a:accent2>
        <a:accent3>
          <a:srgbClr val="FFFFFF"/>
        </a:accent3>
        <a:accent4>
          <a:srgbClr val="000000"/>
        </a:accent4>
        <a:accent5>
          <a:srgbClr val="B6BFE7"/>
        </a:accent5>
        <a:accent6>
          <a:srgbClr val="1CA335"/>
        </a:accent6>
        <a:hlink>
          <a:srgbClr val="62BD19"/>
        </a:hlink>
        <a:folHlink>
          <a:srgbClr val="99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336699"/>
        </a:dk1>
        <a:lt1>
          <a:srgbClr val="FFFFFF"/>
        </a:lt1>
        <a:dk2>
          <a:srgbClr val="000000"/>
        </a:dk2>
        <a:lt2>
          <a:srgbClr val="F8F8F8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7091</TotalTime>
  <Words>765</Words>
  <Application>Microsoft Macintosh PowerPoint</Application>
  <PresentationFormat>On-screen Show (4:3)</PresentationFormat>
  <Paragraphs>219</Paragraphs>
  <Slides>38</Slides>
  <Notes>33</Notes>
  <HiddenSlides>0</HiddenSlides>
  <MMClips>12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1_Office Theme</vt:lpstr>
      <vt:lpstr>Custom Design</vt:lpstr>
      <vt:lpstr>Recovering Depth of a Dynamic Scene Using Real World Motion Prior</vt:lpstr>
      <vt:lpstr>PowerPoint Presentation</vt:lpstr>
      <vt:lpstr>Prior work on dense depth estimation using monocular videos</vt:lpstr>
      <vt:lpstr>Recovering Depth of a Dynamic Scene </vt:lpstr>
      <vt:lpstr>Recovering Depth of a Dynamic Scene </vt:lpstr>
      <vt:lpstr>Proposed algorithm</vt:lpstr>
      <vt:lpstr>Algorithm overview</vt:lpstr>
      <vt:lpstr>Plane sweep stereo</vt:lpstr>
      <vt:lpstr>PowerPoint Presentation</vt:lpstr>
      <vt:lpstr>Moving object identification</vt:lpstr>
      <vt:lpstr>Depth bound using occluding regions</vt:lpstr>
      <vt:lpstr>Depth bound using occluding regions</vt:lpstr>
      <vt:lpstr>Depth bounds for the moving object</vt:lpstr>
      <vt:lpstr>Depth bounds for the moving object</vt:lpstr>
      <vt:lpstr>Depth bounds for the moving object</vt:lpstr>
      <vt:lpstr>Temporally smooth trajectory</vt:lpstr>
      <vt:lpstr>PowerPoint Presentation</vt:lpstr>
      <vt:lpstr>Qualitative results</vt:lpstr>
      <vt:lpstr>Initial depthmaps</vt:lpstr>
      <vt:lpstr>After incorporating object motion</vt:lpstr>
      <vt:lpstr>Qualitative results</vt:lpstr>
      <vt:lpstr>Initial depthmaps</vt:lpstr>
      <vt:lpstr>After incorporating object motion</vt:lpstr>
      <vt:lpstr>Quantitative results</vt:lpstr>
      <vt:lpstr>Quantitative results</vt:lpstr>
      <vt:lpstr>Conclusion and future work</vt:lpstr>
      <vt:lpstr>Conclusion and future work</vt:lpstr>
      <vt:lpstr>Recovering Depth of a Dynamic Scene Using  Real World Motion Prior</vt:lpstr>
      <vt:lpstr>PowerPoint Presentation</vt:lpstr>
      <vt:lpstr>Plane sweep stereo</vt:lpstr>
      <vt:lpstr>Plane sweep stereo</vt:lpstr>
      <vt:lpstr>Depth from videos of dynamic scenes</vt:lpstr>
      <vt:lpstr>Depth from videos of dynamic scenes</vt:lpstr>
      <vt:lpstr>Depth from videos of dynamic scenes</vt:lpstr>
      <vt:lpstr>Depth from videos of dynamic scenes</vt:lpstr>
      <vt:lpstr>Depth from videos of dynamic scenes</vt:lpstr>
      <vt:lpstr>Depth from videos of dynamic scenes</vt:lpstr>
      <vt:lpstr>Plane sweep stereo</vt:lpstr>
    </vt:vector>
  </TitlesOfParts>
  <Company>Cornell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Recovering Depth of a Dynamic Scene Using Real World Motion Prior</dc:title>
  <dc:creator>Adarsh Kowdle</dc:creator>
  <cp:lastModifiedBy>Adarsh Kowdle</cp:lastModifiedBy>
  <cp:revision>141</cp:revision>
  <dcterms:created xsi:type="dcterms:W3CDTF">2012-09-11T20:18:27Z</dcterms:created>
  <dcterms:modified xsi:type="dcterms:W3CDTF">2012-10-04T03:30:59Z</dcterms:modified>
</cp:coreProperties>
</file>