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72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80" r:id="rId5"/>
    <p:sldId id="281" r:id="rId6"/>
    <p:sldId id="282" r:id="rId7"/>
    <p:sldId id="287" r:id="rId8"/>
    <p:sldId id="259" r:id="rId9"/>
    <p:sldId id="260" r:id="rId10"/>
    <p:sldId id="261" r:id="rId11"/>
    <p:sldId id="265" r:id="rId12"/>
    <p:sldId id="264" r:id="rId13"/>
    <p:sldId id="263" r:id="rId14"/>
    <p:sldId id="266" r:id="rId15"/>
    <p:sldId id="290" r:id="rId16"/>
    <p:sldId id="267" r:id="rId17"/>
    <p:sldId id="277" r:id="rId18"/>
    <p:sldId id="278" r:id="rId19"/>
    <p:sldId id="269" r:id="rId20"/>
    <p:sldId id="272" r:id="rId21"/>
    <p:sldId id="291" r:id="rId22"/>
    <p:sldId id="292" r:id="rId23"/>
    <p:sldId id="288" r:id="rId24"/>
    <p:sldId id="286" r:id="rId25"/>
    <p:sldId id="293" r:id="rId26"/>
    <p:sldId id="274" r:id="rId27"/>
    <p:sldId id="275" r:id="rId28"/>
    <p:sldId id="283" r:id="rId29"/>
    <p:sldId id="270" r:id="rId30"/>
    <p:sldId id="268" r:id="rId31"/>
    <p:sldId id="27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639" autoAdjust="0"/>
    <p:restoredTop sz="95614" autoAdjust="0"/>
  </p:normalViewPr>
  <p:slideViewPr>
    <p:cSldViewPr>
      <p:cViewPr>
        <p:scale>
          <a:sx n="70" d="100"/>
          <a:sy n="70" d="100"/>
        </p:scale>
        <p:origin x="-3088" y="-2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heme" Target="theme/theme1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4A782-1407-8742-8F29-C4A605A06554}" type="datetimeFigureOut">
              <a:rPr lang="en-US" smtClean="0"/>
              <a:pPr/>
              <a:t>9/23/09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D8D88-BBF3-6C4F-9708-A04461726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B4CE4-9CB8-49F5-B6A9-13F4E56662FB}" type="datetimeFigureOut">
              <a:rPr lang="en-US" smtClean="0"/>
              <a:pPr/>
              <a:t>9/23/09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686C0-7138-4365-9782-EE683EDFB8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Convert to a loop of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Convert to a loop of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SFM:</a:t>
            </a:r>
          </a:p>
          <a:p>
            <a:pPr lvl="1"/>
            <a:r>
              <a:rPr lang="en-US" dirty="0" smtClean="0"/>
              <a:t>Recover camera pose</a:t>
            </a:r>
          </a:p>
          <a:p>
            <a:pPr lvl="1"/>
            <a:r>
              <a:rPr lang="en-US" dirty="0" smtClean="0"/>
              <a:t>Sparse 3D points</a:t>
            </a:r>
          </a:p>
          <a:p>
            <a:pPr lvl="1"/>
            <a:r>
              <a:rPr lang="en-US" dirty="0" smtClean="0"/>
              <a:t>Feature point correspondence across views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SIFT-like </a:t>
            </a:r>
            <a:r>
              <a:rPr lang="en-US" b="1" dirty="0" smtClean="0"/>
              <a:t>daisy</a:t>
            </a:r>
            <a:r>
              <a:rPr lang="en-US" dirty="0" smtClean="0"/>
              <a:t> descriptor computation</a:t>
            </a:r>
          </a:p>
          <a:p>
            <a:pPr lvl="1"/>
            <a:r>
              <a:rPr lang="en-US" dirty="0" smtClean="0"/>
              <a:t>200 dimensional vector</a:t>
            </a:r>
          </a:p>
          <a:p>
            <a:pPr lvl="2"/>
            <a:r>
              <a:rPr lang="en-US" dirty="0" smtClean="0"/>
              <a:t>Gradient orientation from 3 radial directions and 8 angular directions binned into 8 bins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686C0-7138-4365-9782-EE683EDFB8E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8A887C7E-831D-F544-85DD-D05E62921AAA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8A06-4542-524E-B2C5-9BC40DAD735C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0AFBF-A5F4-1B45-9D52-F1B665076E39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9371-CA83-9E44-9B9C-69EFD38F886D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2DD0308-2A9E-DB49-AACC-D5C1D3707ED3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0B7F-BE84-724B-8BE3-2F140A0AC7D0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6AC93-7E73-E246-9C02-8EAD29969983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3D836-C53E-0F4C-9AE3-AC70B678E2ED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4FC54-9302-AE46-8C65-9947DEEC0A51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32B3-6A9E-D04B-AA56-8BBBF911A49C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4415-F123-014A-81C3-F5ACB3FA0F3A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C65EC3D-949C-D446-8391-FF0BB6AEE4F1}" type="datetime1">
              <a:rPr lang="en-US" smtClean="0"/>
              <a:pPr/>
              <a:t>9/23/09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C41C9A-A672-437B-AB54-DD4CBF43DD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0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png"/><Relationship Id="rId5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5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1" Type="http://schemas.openxmlformats.org/officeDocument/2006/relationships/image" Target="../media/image65.jpeg"/><Relationship Id="rId34" Type="http://schemas.openxmlformats.org/officeDocument/2006/relationships/image" Target="../media/image68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8.jpeg"/><Relationship Id="rId25" Type="http://schemas.openxmlformats.org/officeDocument/2006/relationships/image" Target="../media/image59.jpeg"/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0" Type="http://schemas.openxmlformats.org/officeDocument/2006/relationships/image" Target="../media/image9.jpeg"/><Relationship Id="rId32" Type="http://schemas.openxmlformats.org/officeDocument/2006/relationships/image" Target="../media/image6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9" Type="http://schemas.openxmlformats.org/officeDocument/2006/relationships/image" Target="../media/image8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7" Type="http://schemas.openxmlformats.org/officeDocument/2006/relationships/image" Target="../media/image61.jpeg"/><Relationship Id="rId14" Type="http://schemas.openxmlformats.org/officeDocument/2006/relationships/image" Target="../media/image13.jpeg"/><Relationship Id="rId23" Type="http://schemas.openxmlformats.org/officeDocument/2006/relationships/image" Target="../media/image57.jpeg"/><Relationship Id="rId4" Type="http://schemas.openxmlformats.org/officeDocument/2006/relationships/image" Target="../media/image3.jpeg"/><Relationship Id="rId28" Type="http://schemas.openxmlformats.org/officeDocument/2006/relationships/image" Target="../media/image62.jpeg"/><Relationship Id="rId26" Type="http://schemas.openxmlformats.org/officeDocument/2006/relationships/image" Target="../media/image60.jpeg"/><Relationship Id="rId30" Type="http://schemas.openxmlformats.org/officeDocument/2006/relationships/image" Target="../media/image64.jpeg"/><Relationship Id="rId11" Type="http://schemas.openxmlformats.org/officeDocument/2006/relationships/image" Target="../media/image10.jpeg"/><Relationship Id="rId29" Type="http://schemas.openxmlformats.org/officeDocument/2006/relationships/image" Target="../media/image63.jpeg"/><Relationship Id="rId6" Type="http://schemas.openxmlformats.org/officeDocument/2006/relationships/image" Target="../media/image5.jpeg"/><Relationship Id="rId16" Type="http://schemas.openxmlformats.org/officeDocument/2006/relationships/image" Target="../media/image15.jpeg"/><Relationship Id="rId33" Type="http://schemas.openxmlformats.org/officeDocument/2006/relationships/image" Target="../media/image67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9" Type="http://schemas.openxmlformats.org/officeDocument/2006/relationships/image" Target="../media/image54.jpeg"/><Relationship Id="rId20" Type="http://schemas.openxmlformats.org/officeDocument/2006/relationships/image" Target="../media/image55.jpeg"/><Relationship Id="rId22" Type="http://schemas.openxmlformats.org/officeDocument/2006/relationships/image" Target="../media/image56.jpeg"/><Relationship Id="rId21" Type="http://schemas.openxmlformats.org/officeDocument/2006/relationships/image" Target="../media/image52.jpeg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5" Type="http://schemas.openxmlformats.org/officeDocument/2006/relationships/image" Target="../media/image68.jpeg"/><Relationship Id="rId31" Type="http://schemas.openxmlformats.org/officeDocument/2006/relationships/image" Target="../media/image64.jpeg"/><Relationship Id="rId34" Type="http://schemas.openxmlformats.org/officeDocument/2006/relationships/image" Target="../media/image67.jpeg"/><Relationship Id="rId7" Type="http://schemas.openxmlformats.org/officeDocument/2006/relationships/image" Target="../media/image6.jpeg"/><Relationship Id="rId3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7.jpeg"/><Relationship Id="rId25" Type="http://schemas.openxmlformats.org/officeDocument/2006/relationships/image" Target="../media/image58.jpeg"/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0" Type="http://schemas.openxmlformats.org/officeDocument/2006/relationships/image" Target="../media/image9.jpeg"/><Relationship Id="rId32" Type="http://schemas.openxmlformats.org/officeDocument/2006/relationships/image" Target="../media/image65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9" Type="http://schemas.openxmlformats.org/officeDocument/2006/relationships/image" Target="../media/image8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7" Type="http://schemas.openxmlformats.org/officeDocument/2006/relationships/image" Target="../media/image60.jpeg"/><Relationship Id="rId14" Type="http://schemas.openxmlformats.org/officeDocument/2006/relationships/image" Target="../media/image13.jpeg"/><Relationship Id="rId23" Type="http://schemas.openxmlformats.org/officeDocument/2006/relationships/image" Target="../media/image56.jpeg"/><Relationship Id="rId4" Type="http://schemas.openxmlformats.org/officeDocument/2006/relationships/image" Target="../media/image3.jpeg"/><Relationship Id="rId28" Type="http://schemas.openxmlformats.org/officeDocument/2006/relationships/image" Target="../media/image61.jpeg"/><Relationship Id="rId26" Type="http://schemas.openxmlformats.org/officeDocument/2006/relationships/image" Target="../media/image59.jpeg"/><Relationship Id="rId30" Type="http://schemas.openxmlformats.org/officeDocument/2006/relationships/image" Target="../media/image63.jpeg"/><Relationship Id="rId11" Type="http://schemas.openxmlformats.org/officeDocument/2006/relationships/image" Target="../media/image10.jpeg"/><Relationship Id="rId29" Type="http://schemas.openxmlformats.org/officeDocument/2006/relationships/image" Target="../media/image62.jpeg"/><Relationship Id="rId6" Type="http://schemas.openxmlformats.org/officeDocument/2006/relationships/image" Target="../media/image5.jpeg"/><Relationship Id="rId16" Type="http://schemas.openxmlformats.org/officeDocument/2006/relationships/image" Target="../media/image15.jpeg"/><Relationship Id="rId33" Type="http://schemas.openxmlformats.org/officeDocument/2006/relationships/image" Target="../media/image66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9" Type="http://schemas.openxmlformats.org/officeDocument/2006/relationships/image" Target="../media/image52.jpeg"/><Relationship Id="rId20" Type="http://schemas.openxmlformats.org/officeDocument/2006/relationships/image" Target="../media/image18.png"/><Relationship Id="rId22" Type="http://schemas.openxmlformats.org/officeDocument/2006/relationships/image" Target="../media/image55.jpeg"/><Relationship Id="rId21" Type="http://schemas.openxmlformats.org/officeDocument/2006/relationships/image" Target="../media/image54.jpeg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4.jpeg"/><Relationship Id="rId4" Type="http://schemas.openxmlformats.org/officeDocument/2006/relationships/image" Target="../media/image55.jpeg"/><Relationship Id="rId7" Type="http://schemas.openxmlformats.org/officeDocument/2006/relationships/image" Target="../media/image57.jpeg"/><Relationship Id="rId11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6" Type="http://schemas.openxmlformats.org/officeDocument/2006/relationships/image" Target="../media/image66.jpeg"/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10" Type="http://schemas.openxmlformats.org/officeDocument/2006/relationships/image" Target="../media/image60.jpeg"/><Relationship Id="rId5" Type="http://schemas.openxmlformats.org/officeDocument/2006/relationships/image" Target="../media/image52.jpeg"/><Relationship Id="rId15" Type="http://schemas.openxmlformats.org/officeDocument/2006/relationships/image" Target="../media/image65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9" Type="http://schemas.openxmlformats.org/officeDocument/2006/relationships/image" Target="../media/image59.jpeg"/><Relationship Id="rId3" Type="http://schemas.openxmlformats.org/officeDocument/2006/relationships/image" Target="../media/image54.jpeg"/><Relationship Id="rId18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2.jpeg"/><Relationship Id="rId4" Type="http://schemas.openxmlformats.org/officeDocument/2006/relationships/image" Target="../media/image72.jpeg"/><Relationship Id="rId7" Type="http://schemas.openxmlformats.org/officeDocument/2006/relationships/image" Target="../media/image75.jpeg"/><Relationship Id="rId11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6" Type="http://schemas.openxmlformats.org/officeDocument/2006/relationships/image" Target="../media/image84.jpeg"/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10" Type="http://schemas.openxmlformats.org/officeDocument/2006/relationships/image" Target="../media/image78.jpeg"/><Relationship Id="rId5" Type="http://schemas.openxmlformats.org/officeDocument/2006/relationships/image" Target="../media/image73.jpeg"/><Relationship Id="rId15" Type="http://schemas.openxmlformats.org/officeDocument/2006/relationships/image" Target="../media/image83.jpeg"/><Relationship Id="rId12" Type="http://schemas.openxmlformats.org/officeDocument/2006/relationships/image" Target="../media/image80.jpe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18.xml"/><Relationship Id="rId9" Type="http://schemas.openxmlformats.org/officeDocument/2006/relationships/image" Target="../media/image77.jpeg"/><Relationship Id="rId3" Type="http://schemas.openxmlformats.org/officeDocument/2006/relationships/image" Target="../media/image71.jpeg"/><Relationship Id="rId18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7.jpeg"/><Relationship Id="rId5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.jpeg"/><Relationship Id="rId20" Type="http://schemas.openxmlformats.org/officeDocument/2006/relationships/image" Target="../media/image19.png"/><Relationship Id="rId4" Type="http://schemas.openxmlformats.org/officeDocument/2006/relationships/image" Target="../media/image3.jpeg"/><Relationship Id="rId7" Type="http://schemas.openxmlformats.org/officeDocument/2006/relationships/image" Target="../media/image6.jpeg"/><Relationship Id="rId11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6" Type="http://schemas.openxmlformats.org/officeDocument/2006/relationships/image" Target="../media/image15.jpeg"/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0" Type="http://schemas.openxmlformats.org/officeDocument/2006/relationships/image" Target="../media/image9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19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8.jpeg"/><Relationship Id="rId3" Type="http://schemas.openxmlformats.org/officeDocument/2006/relationships/image" Target="../media/image2.jpeg"/><Relationship Id="rId18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2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png"/><Relationship Id="rId1" Type="http://schemas.openxmlformats.org/officeDocument/2006/relationships/video" Target="file://localhost/Users/adarshkowdle/Documents/Research_Workspace/my_papers/i3D_videos/cornell_building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1.png"/><Relationship Id="rId1" Type="http://schemas.openxmlformats.org/officeDocument/2006/relationships/video" Target="file://localhost/Users/adarshkowdle/Documents/Research_Workspace/my_papers/i3D_videos/Cornell_dataset_1_final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4.png"/><Relationship Id="rId5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1.jpeg"/><Relationship Id="rId5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30.png"/><Relationship Id="rId3" Type="http://schemas.openxmlformats.org/officeDocument/2006/relationships/image" Target="../media/image24.png"/><Relationship Id="rId6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6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5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" y="457200"/>
            <a:ext cx="8915400" cy="1905000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US" sz="3600" i="1" dirty="0" smtClean="0"/>
              <a:t>i</a:t>
            </a:r>
            <a:r>
              <a:rPr lang="en-US" sz="3600" dirty="0" smtClean="0"/>
              <a:t>3D: Interactive Planar Reconstruction of Objects and Scenes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90800"/>
            <a:ext cx="6934200" cy="31242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Adarsh Kowdle		Yao-Jen Chang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Tsuhan Chen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School of Electrical and Computer Engineering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Cornell University</a:t>
            </a:r>
            <a:endParaRPr lang="en-US" sz="28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086600" y="6400800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09/25/2009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81000" y="6400800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WNYIP 2009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What do we do the scribbles?</a:t>
            </a:r>
          </a:p>
          <a:p>
            <a:pPr lvl="1" algn="just"/>
            <a:r>
              <a:rPr lang="en-US" dirty="0" smtClean="0"/>
              <a:t>One-against-all classifier – Logistic regression</a:t>
            </a:r>
          </a:p>
          <a:p>
            <a:pPr lvl="1" algn="just"/>
            <a:r>
              <a:rPr lang="en-US" dirty="0" smtClean="0"/>
              <a:t>Feature vector – mean daisy descriptor of pixels in each labeled superpixel</a:t>
            </a:r>
          </a:p>
          <a:p>
            <a:pPr lvl="1" algn="just"/>
            <a:r>
              <a:rPr lang="en-US" dirty="0" smtClean="0"/>
              <a:t>Test each image – obtain response for each class</a:t>
            </a:r>
          </a:p>
          <a:p>
            <a:pPr lvl="1" algn="just"/>
            <a:r>
              <a:rPr lang="en-US" dirty="0" smtClean="0"/>
              <a:t>Maintain smoothness in segmentation – energy minimization problem</a:t>
            </a:r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Node energy</a:t>
            </a:r>
          </a:p>
          <a:p>
            <a:pPr lvl="1" algn="just"/>
            <a:endParaRPr lang="en-US" dirty="0" smtClean="0"/>
          </a:p>
          <a:p>
            <a:pPr lvl="1" algn="just"/>
            <a:endParaRPr lang="en-US" dirty="0" smtClean="0"/>
          </a:p>
          <a:p>
            <a:pPr lvl="1" algn="just"/>
            <a:r>
              <a:rPr lang="en-US" dirty="0" smtClean="0"/>
              <a:t>Edge energy</a:t>
            </a:r>
            <a:endParaRPr lang="en-US" dirty="0"/>
          </a:p>
        </p:txBody>
      </p:sp>
      <p:pic>
        <p:nvPicPr>
          <p:cNvPr id="3074" name="Picture 2" descr="C:\Users\Adarsh\Downloads\pastedGraph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2484" y="4953000"/>
            <a:ext cx="2764316" cy="646304"/>
          </a:xfrm>
          <a:prstGeom prst="rect">
            <a:avLst/>
          </a:prstGeom>
          <a:noFill/>
        </p:spPr>
      </p:pic>
      <p:pic>
        <p:nvPicPr>
          <p:cNvPr id="3075" name="Picture 3" descr="C:\Users\Adarsh\Downloads\pastedGraphic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962400"/>
            <a:ext cx="3048000" cy="476078"/>
          </a:xfrm>
          <a:prstGeom prst="rect">
            <a:avLst/>
          </a:prstGeom>
          <a:noFill/>
        </p:spPr>
      </p:pic>
      <p:pic>
        <p:nvPicPr>
          <p:cNvPr id="3076" name="Picture 4" descr="C:\Users\Adarsh\Downloads\pastedGraphic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5867400"/>
            <a:ext cx="2791161" cy="2286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5181600" y="5181600"/>
            <a:ext cx="219242" cy="11035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arsh\Downloads\pastedGraphi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5105400"/>
            <a:ext cx="1704975" cy="311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_image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447800"/>
            <a:ext cx="6248400" cy="4674555"/>
          </a:xfrm>
          <a:prstGeom prst="rect">
            <a:avLst/>
          </a:prstGeom>
        </p:spPr>
      </p:pic>
      <p:pic>
        <p:nvPicPr>
          <p:cNvPr id="6" name="Picture 5" descr="C:\Users\Adarsh\Documents\Research_Project\Workspace\IC3D\bin\data_cornell_box_1200x900_512x384\L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447800"/>
            <a:ext cx="6252188" cy="4675496"/>
          </a:xfrm>
          <a:prstGeom prst="rect">
            <a:avLst/>
          </a:prstGeom>
          <a:noFill/>
        </p:spPr>
      </p:pic>
      <p:pic>
        <p:nvPicPr>
          <p:cNvPr id="5" name="Picture 4" descr="seg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4012" y="1447800"/>
            <a:ext cx="6248860" cy="4693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Plane co-segmentation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867400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Transfer labels to 3D point cloud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Provide edge connectedness to help estimate a globally accurate plane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Estimate plane parameters – RANSAC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Estimate homography for each plane from scribbled image to other images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Warp these segments</a:t>
            </a:r>
          </a:p>
          <a:p>
            <a:pPr lvl="1" algn="just"/>
            <a:r>
              <a:rPr lang="en-US" dirty="0" smtClean="0"/>
              <a:t>Also an energy minimization problem</a:t>
            </a:r>
            <a:endParaRPr lang="en-US" dirty="0"/>
          </a:p>
        </p:txBody>
      </p:sp>
      <p:pic>
        <p:nvPicPr>
          <p:cNvPr id="4" name="Picture 3" descr="seg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4474071"/>
            <a:ext cx="2362200" cy="1774329"/>
          </a:xfrm>
          <a:prstGeom prst="rect">
            <a:avLst/>
          </a:prstGeom>
        </p:spPr>
      </p:pic>
      <p:pic>
        <p:nvPicPr>
          <p:cNvPr id="4098" name="Picture 2" descr="C:\Users\Adarsh\Documents\Research_Project\my_papers\WNYIP\connectedness_scribble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76400"/>
            <a:ext cx="2438400" cy="1829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85719" y="1322249"/>
            <a:ext cx="6486681" cy="4849951"/>
            <a:chOff x="1285719" y="1322249"/>
            <a:chExt cx="6486681" cy="4849951"/>
          </a:xfrm>
        </p:grpSpPr>
        <p:pic>
          <p:nvPicPr>
            <p:cNvPr id="5" name="Picture 3" descr="C:\Users\Adarsh\Documents\Research_Project\Workspace\IC3D\bin\data_cornell_box_1200x900_512x384\L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719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" name="Picture 4" descr="C:\Users\Adarsh\Documents\Research_Project\Workspace\IC3D\bin\data_cornell_box_1200x900_512x384\L00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719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7" name="Picture 5" descr="C:\Users\Adarsh\Documents\Research_Project\Workspace\IC3D\bin\data_cornell_box_1200x900_512x384\L000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5719" y="3737188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8" name="Picture 6" descr="C:\Users\Adarsh\Documents\Research_Project\Workspace\IC3D\bin\data_cornell_box_1200x900_512x384\L000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5719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9" name="Picture 2" descr="C:\Users\Adarsh\Documents\Research_Project\Workspace\IC3D\bin\data_cornell_box_1200x900_512x384\L001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35677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0" name="Picture 7" descr="C:\Users\Adarsh\Documents\Research_Project\Workspace\IC3D\bin\data_cornell_box_1200x900_512x384\L000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02370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1" name="Picture 8" descr="C:\Users\Adarsh\Documents\Research_Project\Workspace\IC3D\bin\data_cornell_box_1200x900_512x384\L000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02370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2" name="Picture 9" descr="C:\Users\Adarsh\Documents\Research_Project\Workspace\IC3D\bin\data_cornell_box_1200x900_512x384\L0006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02371" y="3737187"/>
              <a:ext cx="1636724" cy="1227543"/>
            </a:xfrm>
            <a:prstGeom prst="rect">
              <a:avLst/>
            </a:prstGeom>
            <a:noFill/>
          </p:spPr>
        </p:pic>
        <p:pic>
          <p:nvPicPr>
            <p:cNvPr id="13" name="Picture 10" descr="C:\Users\Adarsh\Documents\Research_Project\Workspace\IC3D\bin\data_cornell_box_1200x900_512x384\L0007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02370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4" name="Picture 11" descr="C:\Users\Adarsh\Documents\Research_Project\Workspace\IC3D\bin\data_cornell_box_1200x900_512x384\L0008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19025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5" name="Picture 12" descr="C:\Users\Adarsh\Documents\Research_Project\Workspace\IC3D\bin\data_cornell_box_1200x900_512x384\L0009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19025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6" name="Picture 13" descr="C:\Users\Adarsh\Documents\Research_Project\Workspace\IC3D\bin\data_cornell_box_1200x900_512x384\L0010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19023" y="373718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7" name="Picture 14" descr="C:\Users\Adarsh\Documents\Research_Project\Workspace\IC3D\bin\data_cornell_box_1200x900_512x384\L0011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9025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8" name="Picture 15" descr="C:\Users\Adarsh\Documents\Research_Project\Workspace\IC3D\bin\data_cornell_box_1200x900_512x384\L0012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35677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9" name="Picture 16" descr="C:\Users\Adarsh\Documents\Research_Project\Workspace\IC3D\bin\data_cornell_box_1200x900_512x384\L0013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35677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20" name="Picture 17" descr="C:\Users\Adarsh\Documents\Research_Project\Workspace\IC3D\bin\data_cornell_box_1200x900_512x384\L0014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135677" y="3737187"/>
              <a:ext cx="1636723" cy="1227543"/>
            </a:xfrm>
            <a:prstGeom prst="rect">
              <a:avLst/>
            </a:prstGeom>
            <a:noFill/>
          </p:spPr>
        </p:pic>
      </p:grpSp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1281752" y="1322696"/>
            <a:ext cx="6496336" cy="4849368"/>
            <a:chOff x="695325" y="917255"/>
            <a:chExt cx="6465513" cy="4819071"/>
          </a:xfrm>
        </p:grpSpPr>
        <p:pic>
          <p:nvPicPr>
            <p:cNvPr id="22" name="Picture 21" descr="seg_1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325" y="917255"/>
              <a:ext cx="1625600" cy="1219200"/>
            </a:xfrm>
            <a:prstGeom prst="rect">
              <a:avLst/>
            </a:prstGeom>
          </p:spPr>
        </p:pic>
        <p:pic>
          <p:nvPicPr>
            <p:cNvPr id="23" name="Picture 22" descr="seg_2.jpg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95325" y="2107590"/>
              <a:ext cx="1625600" cy="1219200"/>
            </a:xfrm>
            <a:prstGeom prst="rect">
              <a:avLst/>
            </a:prstGeom>
          </p:spPr>
        </p:pic>
        <p:pic>
          <p:nvPicPr>
            <p:cNvPr id="24" name="Picture 23" descr="seg_3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5325" y="3306173"/>
              <a:ext cx="1625600" cy="1219200"/>
            </a:xfrm>
            <a:prstGeom prst="rect">
              <a:avLst/>
            </a:prstGeom>
          </p:spPr>
        </p:pic>
        <p:pic>
          <p:nvPicPr>
            <p:cNvPr id="25" name="Picture 24" descr="seg_4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5325" y="4517126"/>
              <a:ext cx="1625600" cy="1219200"/>
            </a:xfrm>
            <a:prstGeom prst="rect">
              <a:avLst/>
            </a:prstGeom>
          </p:spPr>
        </p:pic>
        <p:pic>
          <p:nvPicPr>
            <p:cNvPr id="26" name="Picture 25" descr="seg_5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12678" y="917255"/>
              <a:ext cx="1625600" cy="1219200"/>
            </a:xfrm>
            <a:prstGeom prst="rect">
              <a:avLst/>
            </a:prstGeom>
          </p:spPr>
        </p:pic>
        <p:pic>
          <p:nvPicPr>
            <p:cNvPr id="27" name="Picture 26" descr="seg_6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12678" y="2128208"/>
              <a:ext cx="1625600" cy="1219200"/>
            </a:xfrm>
            <a:prstGeom prst="rect">
              <a:avLst/>
            </a:prstGeom>
          </p:spPr>
        </p:pic>
        <p:pic>
          <p:nvPicPr>
            <p:cNvPr id="28" name="Picture 27" descr="seg_7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12677" y="3306173"/>
              <a:ext cx="1625600" cy="1219200"/>
            </a:xfrm>
            <a:prstGeom prst="rect">
              <a:avLst/>
            </a:prstGeom>
          </p:spPr>
        </p:pic>
        <p:pic>
          <p:nvPicPr>
            <p:cNvPr id="29" name="Picture 28" descr="seg_8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12677" y="4517126"/>
              <a:ext cx="1625600" cy="1219200"/>
            </a:xfrm>
            <a:prstGeom prst="rect">
              <a:avLst/>
            </a:prstGeom>
          </p:spPr>
        </p:pic>
        <p:pic>
          <p:nvPicPr>
            <p:cNvPr id="30" name="Picture 29" descr="seg_9.jp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909413" y="917255"/>
              <a:ext cx="1625600" cy="1219200"/>
            </a:xfrm>
            <a:prstGeom prst="rect">
              <a:avLst/>
            </a:prstGeom>
          </p:spPr>
        </p:pic>
        <p:pic>
          <p:nvPicPr>
            <p:cNvPr id="31" name="Picture 30" descr="seg_10.jp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09413" y="2115838"/>
              <a:ext cx="1625600" cy="1219200"/>
            </a:xfrm>
            <a:prstGeom prst="rect">
              <a:avLst/>
            </a:prstGeom>
          </p:spPr>
        </p:pic>
        <p:pic>
          <p:nvPicPr>
            <p:cNvPr id="32" name="Picture 31" descr="seg_11.jpg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09413" y="3306173"/>
              <a:ext cx="1625600" cy="1219200"/>
            </a:xfrm>
            <a:prstGeom prst="rect">
              <a:avLst/>
            </a:prstGeom>
          </p:spPr>
        </p:pic>
        <p:pic>
          <p:nvPicPr>
            <p:cNvPr id="33" name="Picture 32" descr="seg_12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09413" y="4517125"/>
              <a:ext cx="1625600" cy="1219200"/>
            </a:xfrm>
            <a:prstGeom prst="rect">
              <a:avLst/>
            </a:prstGeom>
          </p:spPr>
        </p:pic>
        <p:pic>
          <p:nvPicPr>
            <p:cNvPr id="34" name="Picture 33" descr="seg_13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529577" y="918853"/>
              <a:ext cx="1625600" cy="1219200"/>
            </a:xfrm>
            <a:prstGeom prst="rect">
              <a:avLst/>
            </a:prstGeom>
          </p:spPr>
        </p:pic>
        <p:pic>
          <p:nvPicPr>
            <p:cNvPr id="35" name="Picture 34" descr="seg_14.jp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35238" y="2128208"/>
              <a:ext cx="1625600" cy="1219200"/>
            </a:xfrm>
            <a:prstGeom prst="rect">
              <a:avLst/>
            </a:prstGeom>
          </p:spPr>
        </p:pic>
        <p:pic>
          <p:nvPicPr>
            <p:cNvPr id="36" name="Picture 35" descr="seg_15.jpg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35238" y="3326790"/>
              <a:ext cx="1625600" cy="1219200"/>
            </a:xfrm>
            <a:prstGeom prst="rect">
              <a:avLst/>
            </a:prstGeom>
          </p:spPr>
        </p:pic>
        <p:pic>
          <p:nvPicPr>
            <p:cNvPr id="37" name="Picture 36" descr="seg_16.jpg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35238" y="4517125"/>
              <a:ext cx="1625600" cy="12192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Plane co-segmentation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Closing the loop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57600" y="1447800"/>
            <a:ext cx="1600200" cy="1143000"/>
            <a:chOff x="1285719" y="1322249"/>
            <a:chExt cx="6486681" cy="4849951"/>
          </a:xfrm>
        </p:grpSpPr>
        <p:pic>
          <p:nvPicPr>
            <p:cNvPr id="7" name="Picture 3" descr="C:\Users\Adarsh\Documents\Research_Project\Workspace\IC3D\bin\data_cornell_box_1200x900_512x384\L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719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8" name="Picture 4" descr="C:\Users\Adarsh\Documents\Research_Project\Workspace\IC3D\bin\data_cornell_box_1200x900_512x384\L00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719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9" name="Picture 5" descr="C:\Users\Adarsh\Documents\Research_Project\Workspace\IC3D\bin\data_cornell_box_1200x900_512x384\L000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5719" y="3737188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0" name="Picture 6" descr="C:\Users\Adarsh\Documents\Research_Project\Workspace\IC3D\bin\data_cornell_box_1200x900_512x384\L000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5719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1" name="Picture 2" descr="C:\Users\Adarsh\Documents\Research_Project\Workspace\IC3D\bin\data_cornell_box_1200x900_512x384\L001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35677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2" name="Picture 7" descr="C:\Users\Adarsh\Documents\Research_Project\Workspace\IC3D\bin\data_cornell_box_1200x900_512x384\L000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02370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3" name="Picture 8" descr="C:\Users\Adarsh\Documents\Research_Project\Workspace\IC3D\bin\data_cornell_box_1200x900_512x384\L000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02370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4" name="Picture 9" descr="C:\Users\Adarsh\Documents\Research_Project\Workspace\IC3D\bin\data_cornell_box_1200x900_512x384\L0006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02371" y="3737187"/>
              <a:ext cx="1636724" cy="1227543"/>
            </a:xfrm>
            <a:prstGeom prst="rect">
              <a:avLst/>
            </a:prstGeom>
            <a:noFill/>
          </p:spPr>
        </p:pic>
        <p:pic>
          <p:nvPicPr>
            <p:cNvPr id="15" name="Picture 10" descr="C:\Users\Adarsh\Documents\Research_Project\Workspace\IC3D\bin\data_cornell_box_1200x900_512x384\L0007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02370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6" name="Picture 11" descr="C:\Users\Adarsh\Documents\Research_Project\Workspace\IC3D\bin\data_cornell_box_1200x900_512x384\L0008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19025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7" name="Picture 12" descr="C:\Users\Adarsh\Documents\Research_Project\Workspace\IC3D\bin\data_cornell_box_1200x900_512x384\L0009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19025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8" name="Picture 13" descr="C:\Users\Adarsh\Documents\Research_Project\Workspace\IC3D\bin\data_cornell_box_1200x900_512x384\L0010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19023" y="373718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19" name="Picture 14" descr="C:\Users\Adarsh\Documents\Research_Project\Workspace\IC3D\bin\data_cornell_box_1200x900_512x384\L0011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9025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20" name="Picture 15" descr="C:\Users\Adarsh\Documents\Research_Project\Workspace\IC3D\bin\data_cornell_box_1200x900_512x384\L0012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35677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21" name="Picture 16" descr="C:\Users\Adarsh\Documents\Research_Project\Workspace\IC3D\bin\data_cornell_box_1200x900_512x384\L0013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35677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22" name="Picture 17" descr="C:\Users\Adarsh\Documents\Research_Project\Workspace\IC3D\bin\data_cornell_box_1200x900_512x384\L0014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135677" y="3737187"/>
              <a:ext cx="1636723" cy="1227543"/>
            </a:xfrm>
            <a:prstGeom prst="rect">
              <a:avLst/>
            </a:prstGeom>
            <a:noFill/>
          </p:spPr>
        </p:pic>
      </p:grpSp>
      <p:pic>
        <p:nvPicPr>
          <p:cNvPr id="24" name="Picture 23" descr="seg_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334000" y="5029200"/>
            <a:ext cx="1724592" cy="1295400"/>
          </a:xfrm>
          <a:prstGeom prst="rect">
            <a:avLst/>
          </a:prstGeom>
        </p:spPr>
      </p:pic>
      <p:pic>
        <p:nvPicPr>
          <p:cNvPr id="25" name="Picture 24" descr="scr_image_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229331" y="2895600"/>
            <a:ext cx="1527829" cy="1143000"/>
          </a:xfrm>
          <a:prstGeom prst="rect">
            <a:avLst/>
          </a:prstGeom>
        </p:spPr>
      </p:pic>
      <p:grpSp>
        <p:nvGrpSpPr>
          <p:cNvPr id="26" name="Group 20"/>
          <p:cNvGrpSpPr>
            <a:grpSpLocks noChangeAspect="1"/>
          </p:cNvGrpSpPr>
          <p:nvPr/>
        </p:nvGrpSpPr>
        <p:grpSpPr>
          <a:xfrm>
            <a:off x="1214612" y="2864661"/>
            <a:ext cx="1528588" cy="1143459"/>
            <a:chOff x="695325" y="917255"/>
            <a:chExt cx="6451930" cy="4819071"/>
          </a:xfrm>
        </p:grpSpPr>
        <p:pic>
          <p:nvPicPr>
            <p:cNvPr id="27" name="Picture 26" descr="seg_1.jpg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5325" y="917255"/>
              <a:ext cx="1625600" cy="1219200"/>
            </a:xfrm>
            <a:prstGeom prst="rect">
              <a:avLst/>
            </a:prstGeom>
          </p:spPr>
        </p:pic>
        <p:pic>
          <p:nvPicPr>
            <p:cNvPr id="28" name="Picture 27" descr="seg_2.jpg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5325" y="2107590"/>
              <a:ext cx="1625600" cy="1219200"/>
            </a:xfrm>
            <a:prstGeom prst="rect">
              <a:avLst/>
            </a:prstGeom>
          </p:spPr>
        </p:pic>
        <p:pic>
          <p:nvPicPr>
            <p:cNvPr id="29" name="Picture 28" descr="seg_3.jpg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95325" y="3306173"/>
              <a:ext cx="1625600" cy="1219200"/>
            </a:xfrm>
            <a:prstGeom prst="rect">
              <a:avLst/>
            </a:prstGeom>
          </p:spPr>
        </p:pic>
        <p:pic>
          <p:nvPicPr>
            <p:cNvPr id="30" name="Picture 29" descr="seg_4.jpg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5325" y="4517126"/>
              <a:ext cx="1625600" cy="1219200"/>
            </a:xfrm>
            <a:prstGeom prst="rect">
              <a:avLst/>
            </a:prstGeom>
          </p:spPr>
        </p:pic>
        <p:pic>
          <p:nvPicPr>
            <p:cNvPr id="31" name="Picture 30" descr="seg_5.jpg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12678" y="917255"/>
              <a:ext cx="1625600" cy="1219200"/>
            </a:xfrm>
            <a:prstGeom prst="rect">
              <a:avLst/>
            </a:prstGeom>
          </p:spPr>
        </p:pic>
        <p:pic>
          <p:nvPicPr>
            <p:cNvPr id="32" name="Picture 31" descr="seg_6.jpg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12678" y="2128208"/>
              <a:ext cx="1625600" cy="1219200"/>
            </a:xfrm>
            <a:prstGeom prst="rect">
              <a:avLst/>
            </a:prstGeom>
          </p:spPr>
        </p:pic>
        <p:pic>
          <p:nvPicPr>
            <p:cNvPr id="33" name="Picture 32" descr="seg_7.jpg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12677" y="3306173"/>
              <a:ext cx="1625600" cy="1219200"/>
            </a:xfrm>
            <a:prstGeom prst="rect">
              <a:avLst/>
            </a:prstGeom>
          </p:spPr>
        </p:pic>
        <p:pic>
          <p:nvPicPr>
            <p:cNvPr id="34" name="Picture 33" descr="seg_8.jpg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12677" y="4517126"/>
              <a:ext cx="1625600" cy="1219200"/>
            </a:xfrm>
            <a:prstGeom prst="rect">
              <a:avLst/>
            </a:prstGeom>
          </p:spPr>
        </p:pic>
        <p:pic>
          <p:nvPicPr>
            <p:cNvPr id="35" name="Picture 34" descr="seg_9.jpg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09413" y="917255"/>
              <a:ext cx="1625600" cy="1219200"/>
            </a:xfrm>
            <a:prstGeom prst="rect">
              <a:avLst/>
            </a:prstGeom>
          </p:spPr>
        </p:pic>
        <p:pic>
          <p:nvPicPr>
            <p:cNvPr id="36" name="Picture 35" descr="seg_10.jpg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09413" y="2115838"/>
              <a:ext cx="1625600" cy="1219200"/>
            </a:xfrm>
            <a:prstGeom prst="rect">
              <a:avLst/>
            </a:prstGeom>
          </p:spPr>
        </p:pic>
        <p:pic>
          <p:nvPicPr>
            <p:cNvPr id="37" name="Picture 36" descr="seg_11.jpg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09413" y="3306173"/>
              <a:ext cx="1625600" cy="1219200"/>
            </a:xfrm>
            <a:prstGeom prst="rect">
              <a:avLst/>
            </a:prstGeom>
          </p:spPr>
        </p:pic>
        <p:pic>
          <p:nvPicPr>
            <p:cNvPr id="38" name="Picture 37" descr="seg_12.jpg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909413" y="4517125"/>
              <a:ext cx="1625600" cy="1219200"/>
            </a:xfrm>
            <a:prstGeom prst="rect">
              <a:avLst/>
            </a:prstGeom>
          </p:spPr>
        </p:pic>
        <p:pic>
          <p:nvPicPr>
            <p:cNvPr id="39" name="Picture 38" descr="seg_13.jpg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518520" y="918853"/>
              <a:ext cx="1625600" cy="1219200"/>
            </a:xfrm>
            <a:prstGeom prst="rect">
              <a:avLst/>
            </a:prstGeom>
          </p:spPr>
        </p:pic>
        <p:pic>
          <p:nvPicPr>
            <p:cNvPr id="40" name="Picture 39" descr="seg_14.jpg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521655" y="2128208"/>
              <a:ext cx="1625600" cy="1219200"/>
            </a:xfrm>
            <a:prstGeom prst="rect">
              <a:avLst/>
            </a:prstGeom>
          </p:spPr>
        </p:pic>
        <p:pic>
          <p:nvPicPr>
            <p:cNvPr id="41" name="Picture 40" descr="seg_15.jpg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21655" y="3326790"/>
              <a:ext cx="1625600" cy="1219200"/>
            </a:xfrm>
            <a:prstGeom prst="rect">
              <a:avLst/>
            </a:prstGeom>
          </p:spPr>
        </p:pic>
        <p:pic>
          <p:nvPicPr>
            <p:cNvPr id="42" name="Picture 41" descr="seg_16.jpg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521655" y="4517125"/>
              <a:ext cx="1625600" cy="1219200"/>
            </a:xfrm>
            <a:prstGeom prst="rect">
              <a:avLst/>
            </a:prstGeom>
          </p:spPr>
        </p:pic>
      </p:grpSp>
      <p:sp>
        <p:nvSpPr>
          <p:cNvPr id="46" name="Right Arrow 45"/>
          <p:cNvSpPr/>
          <p:nvPr/>
        </p:nvSpPr>
        <p:spPr>
          <a:xfrm rot="2422568">
            <a:off x="5665976" y="2055293"/>
            <a:ext cx="108419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13514131">
            <a:off x="1995088" y="4360967"/>
            <a:ext cx="10668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7700972">
            <a:off x="6072850" y="4363149"/>
            <a:ext cx="10668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 rot="19684236">
            <a:off x="2069910" y="2082571"/>
            <a:ext cx="1166443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Arrow 50"/>
          <p:cNvSpPr/>
          <p:nvPr/>
        </p:nvSpPr>
        <p:spPr>
          <a:xfrm>
            <a:off x="3886200" y="5410200"/>
            <a:ext cx="11430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81400" y="32004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3D Model</a:t>
            </a:r>
            <a:endParaRPr lang="en-US" sz="2400" dirty="0"/>
          </a:p>
        </p:txBody>
      </p:sp>
      <p:pic>
        <p:nvPicPr>
          <p:cNvPr id="47" name="Picture 2" descr="C:\Users\Adarsh\Documents\Research_Project\my_papers\WNYIP\connectedness_scribbles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057400" y="5029200"/>
            <a:ext cx="1676400" cy="1257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50" grpId="0" animBg="1"/>
      <p:bldP spid="51" grpId="0" animBg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667000"/>
            <a:ext cx="3352800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 smtClean="0"/>
              <a:t>Visualizations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synthesis and rendering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Texture preprocessing – segmentation refinement</a:t>
            </a:r>
            <a:r>
              <a:rPr lang="en-US" baseline="30000" dirty="0" smtClean="0"/>
              <a:t> #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View selection</a:t>
            </a:r>
            <a:r>
              <a:rPr lang="en-US" baseline="30000" dirty="0" smtClean="0"/>
              <a:t>*</a:t>
            </a:r>
            <a:endParaRPr lang="en-US" dirty="0" smtClean="0"/>
          </a:p>
          <a:p>
            <a:pPr lvl="1"/>
            <a:r>
              <a:rPr lang="en-US" dirty="0" smtClean="0"/>
              <a:t>Incrementally build the model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Visualizations</a:t>
            </a:r>
          </a:p>
          <a:p>
            <a:pPr lvl="1"/>
            <a:r>
              <a:rPr lang="en-US" dirty="0" smtClean="0"/>
              <a:t>Dense point cloud</a:t>
            </a:r>
          </a:p>
          <a:p>
            <a:pPr lvl="1"/>
            <a:r>
              <a:rPr lang="en-US" dirty="0" smtClean="0"/>
              <a:t>Mesh visualization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6359857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aseline="30000" dirty="0" smtClean="0"/>
              <a:t>*</a:t>
            </a:r>
            <a:r>
              <a:rPr lang="en-US" sz="1600" dirty="0" err="1" smtClean="0"/>
              <a:t>Debevec</a:t>
            </a:r>
            <a:r>
              <a:rPr lang="en-US" sz="1600" dirty="0" smtClean="0"/>
              <a:t> </a:t>
            </a:r>
            <a:r>
              <a:rPr lang="en-US" sz="1600" i="1" dirty="0" smtClean="0"/>
              <a:t>et. al., SIGGRAPH ’96</a:t>
            </a:r>
            <a:r>
              <a:rPr lang="en-US" sz="2400" baseline="30000" dirty="0" smtClean="0"/>
              <a:t>	</a:t>
            </a:r>
            <a:endParaRPr lang="en-US" sz="1600" i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962400" y="6429598"/>
            <a:ext cx="441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 smtClean="0"/>
              <a:t>		</a:t>
            </a:r>
            <a:r>
              <a:rPr lang="en-US" sz="2400" baseline="30000" dirty="0" smtClean="0"/>
              <a:t>#</a:t>
            </a:r>
            <a:r>
              <a:rPr lang="en-US" sz="1600" i="1" dirty="0" smtClean="0"/>
              <a:t>Details in the paper</a:t>
            </a:r>
          </a:p>
        </p:txBody>
      </p:sp>
      <p:pic>
        <p:nvPicPr>
          <p:cNvPr id="7" name="Picture 6" descr="seg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2696" y="1752600"/>
            <a:ext cx="2334904" cy="1753826"/>
          </a:xfrm>
          <a:prstGeom prst="rect">
            <a:avLst/>
          </a:prstGeom>
        </p:spPr>
      </p:pic>
      <p:pic>
        <p:nvPicPr>
          <p:cNvPr id="8" name="Picture 3" descr="C:\Users\Adarsh\Documents\Research_Project\my_papers\WNYIP\figures\seg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752600"/>
            <a:ext cx="2334684" cy="175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Segmentation refinement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447800" y="1219200"/>
            <a:ext cx="6448826" cy="5077968"/>
            <a:chOff x="695325" y="917255"/>
            <a:chExt cx="6451930" cy="4819071"/>
          </a:xfrm>
        </p:grpSpPr>
        <p:pic>
          <p:nvPicPr>
            <p:cNvPr id="55" name="Picture 54" descr="seg_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325" y="917255"/>
              <a:ext cx="1625600" cy="1219200"/>
            </a:xfrm>
            <a:prstGeom prst="rect">
              <a:avLst/>
            </a:prstGeom>
          </p:spPr>
        </p:pic>
        <p:pic>
          <p:nvPicPr>
            <p:cNvPr id="56" name="Picture 55" descr="seg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325" y="2107590"/>
              <a:ext cx="1625600" cy="1219200"/>
            </a:xfrm>
            <a:prstGeom prst="rect">
              <a:avLst/>
            </a:prstGeom>
          </p:spPr>
        </p:pic>
        <p:pic>
          <p:nvPicPr>
            <p:cNvPr id="57" name="Picture 56" descr="seg_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5325" y="3306173"/>
              <a:ext cx="1625600" cy="1219200"/>
            </a:xfrm>
            <a:prstGeom prst="rect">
              <a:avLst/>
            </a:prstGeom>
          </p:spPr>
        </p:pic>
        <p:pic>
          <p:nvPicPr>
            <p:cNvPr id="58" name="Picture 57" descr="seg_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325" y="4517126"/>
              <a:ext cx="1625600" cy="1219200"/>
            </a:xfrm>
            <a:prstGeom prst="rect">
              <a:avLst/>
            </a:prstGeom>
          </p:spPr>
        </p:pic>
        <p:pic>
          <p:nvPicPr>
            <p:cNvPr id="59" name="Picture 58" descr="seg_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2678" y="917255"/>
              <a:ext cx="1625600" cy="1219200"/>
            </a:xfrm>
            <a:prstGeom prst="rect">
              <a:avLst/>
            </a:prstGeom>
          </p:spPr>
        </p:pic>
        <p:pic>
          <p:nvPicPr>
            <p:cNvPr id="60" name="Picture 59" descr="seg_6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2678" y="2128208"/>
              <a:ext cx="1625600" cy="1219200"/>
            </a:xfrm>
            <a:prstGeom prst="rect">
              <a:avLst/>
            </a:prstGeom>
          </p:spPr>
        </p:pic>
        <p:pic>
          <p:nvPicPr>
            <p:cNvPr id="61" name="Picture 60" descr="seg_7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12677" y="3306173"/>
              <a:ext cx="1625600" cy="1219200"/>
            </a:xfrm>
            <a:prstGeom prst="rect">
              <a:avLst/>
            </a:prstGeom>
          </p:spPr>
        </p:pic>
        <p:pic>
          <p:nvPicPr>
            <p:cNvPr id="62" name="Picture 61" descr="seg_8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12677" y="4517126"/>
              <a:ext cx="1625600" cy="1219200"/>
            </a:xfrm>
            <a:prstGeom prst="rect">
              <a:avLst/>
            </a:prstGeom>
          </p:spPr>
        </p:pic>
        <p:pic>
          <p:nvPicPr>
            <p:cNvPr id="63" name="Picture 62" descr="seg_9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09413" y="917255"/>
              <a:ext cx="1625600" cy="1219200"/>
            </a:xfrm>
            <a:prstGeom prst="rect">
              <a:avLst/>
            </a:prstGeom>
          </p:spPr>
        </p:pic>
        <p:pic>
          <p:nvPicPr>
            <p:cNvPr id="64" name="Picture 63" descr="seg_10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09413" y="2115838"/>
              <a:ext cx="1625600" cy="1219200"/>
            </a:xfrm>
            <a:prstGeom prst="rect">
              <a:avLst/>
            </a:prstGeom>
          </p:spPr>
        </p:pic>
        <p:pic>
          <p:nvPicPr>
            <p:cNvPr id="65" name="Picture 64" descr="seg_11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09413" y="3306173"/>
              <a:ext cx="1625600" cy="1219200"/>
            </a:xfrm>
            <a:prstGeom prst="rect">
              <a:avLst/>
            </a:prstGeom>
          </p:spPr>
        </p:pic>
        <p:pic>
          <p:nvPicPr>
            <p:cNvPr id="66" name="Picture 65" descr="seg_12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09413" y="4517125"/>
              <a:ext cx="1625600" cy="1219200"/>
            </a:xfrm>
            <a:prstGeom prst="rect">
              <a:avLst/>
            </a:prstGeom>
          </p:spPr>
        </p:pic>
        <p:pic>
          <p:nvPicPr>
            <p:cNvPr id="67" name="Picture 66" descr="seg_13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18520" y="918853"/>
              <a:ext cx="1625600" cy="1219200"/>
            </a:xfrm>
            <a:prstGeom prst="rect">
              <a:avLst/>
            </a:prstGeom>
          </p:spPr>
        </p:pic>
        <p:pic>
          <p:nvPicPr>
            <p:cNvPr id="68" name="Picture 67" descr="seg_14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21655" y="2128208"/>
              <a:ext cx="1625600" cy="1219200"/>
            </a:xfrm>
            <a:prstGeom prst="rect">
              <a:avLst/>
            </a:prstGeom>
          </p:spPr>
        </p:pic>
        <p:pic>
          <p:nvPicPr>
            <p:cNvPr id="69" name="Picture 68" descr="seg_15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21655" y="3326790"/>
              <a:ext cx="1625600" cy="1219200"/>
            </a:xfrm>
            <a:prstGeom prst="rect">
              <a:avLst/>
            </a:prstGeom>
          </p:spPr>
        </p:pic>
        <p:pic>
          <p:nvPicPr>
            <p:cNvPr id="70" name="Picture 69" descr="seg_16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21655" y="4517125"/>
              <a:ext cx="1625600" cy="1219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Segmentation refinement</a:t>
            </a:r>
            <a:endParaRPr lang="en-US" dirty="0"/>
          </a:p>
        </p:txBody>
      </p:sp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447800" y="1219200"/>
            <a:ext cx="6476999" cy="5079436"/>
            <a:chOff x="1135372" y="226044"/>
            <a:chExt cx="6477659" cy="4860306"/>
          </a:xfrm>
        </p:grpSpPr>
        <p:pic>
          <p:nvPicPr>
            <p:cNvPr id="21" name="Picture 20" descr="seg_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5372" y="226044"/>
              <a:ext cx="1625600" cy="1219200"/>
            </a:xfrm>
            <a:prstGeom prst="rect">
              <a:avLst/>
            </a:prstGeom>
          </p:spPr>
        </p:pic>
        <p:pic>
          <p:nvPicPr>
            <p:cNvPr id="22" name="Picture 21" descr="seg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5372" y="1428750"/>
              <a:ext cx="1625600" cy="1219200"/>
            </a:xfrm>
            <a:prstGeom prst="rect">
              <a:avLst/>
            </a:prstGeom>
          </p:spPr>
        </p:pic>
        <p:pic>
          <p:nvPicPr>
            <p:cNvPr id="23" name="Picture 22" descr="seg_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5372" y="2647950"/>
              <a:ext cx="1625600" cy="1219200"/>
            </a:xfrm>
            <a:prstGeom prst="rect">
              <a:avLst/>
            </a:prstGeom>
          </p:spPr>
        </p:pic>
        <p:pic>
          <p:nvPicPr>
            <p:cNvPr id="24" name="Picture 23" descr="seg_4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5372" y="3867150"/>
              <a:ext cx="1625600" cy="1219200"/>
            </a:xfrm>
            <a:prstGeom prst="rect">
              <a:avLst/>
            </a:prstGeom>
          </p:spPr>
        </p:pic>
        <p:pic>
          <p:nvPicPr>
            <p:cNvPr id="25" name="Picture 24" descr="seg_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52725" y="226044"/>
              <a:ext cx="1625600" cy="1219200"/>
            </a:xfrm>
            <a:prstGeom prst="rect">
              <a:avLst/>
            </a:prstGeom>
          </p:spPr>
        </p:pic>
        <p:pic>
          <p:nvPicPr>
            <p:cNvPr id="26" name="Picture 25" descr="seg_6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52725" y="1436997"/>
              <a:ext cx="1625600" cy="1219200"/>
            </a:xfrm>
            <a:prstGeom prst="rect">
              <a:avLst/>
            </a:prstGeom>
          </p:spPr>
        </p:pic>
        <p:pic>
          <p:nvPicPr>
            <p:cNvPr id="27" name="Picture 26" descr="seg_7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2725" y="2647950"/>
              <a:ext cx="1625600" cy="1219200"/>
            </a:xfrm>
            <a:prstGeom prst="rect">
              <a:avLst/>
            </a:prstGeom>
          </p:spPr>
        </p:pic>
        <p:pic>
          <p:nvPicPr>
            <p:cNvPr id="28" name="Picture 27" descr="seg_8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52725" y="3867150"/>
              <a:ext cx="1625600" cy="1219200"/>
            </a:xfrm>
            <a:prstGeom prst="rect">
              <a:avLst/>
            </a:prstGeom>
          </p:spPr>
        </p:pic>
        <p:pic>
          <p:nvPicPr>
            <p:cNvPr id="29" name="Picture 28" descr="seg_9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0078" y="226044"/>
              <a:ext cx="1625600" cy="1219200"/>
            </a:xfrm>
            <a:prstGeom prst="rect">
              <a:avLst/>
            </a:prstGeom>
          </p:spPr>
        </p:pic>
        <p:pic>
          <p:nvPicPr>
            <p:cNvPr id="30" name="Picture 29" descr="seg_10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70078" y="1436997"/>
              <a:ext cx="1625600" cy="1219200"/>
            </a:xfrm>
            <a:prstGeom prst="rect">
              <a:avLst/>
            </a:prstGeom>
          </p:spPr>
        </p:pic>
        <p:pic>
          <p:nvPicPr>
            <p:cNvPr id="31" name="Picture 30" descr="seg_11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70078" y="2656197"/>
              <a:ext cx="1625600" cy="1219200"/>
            </a:xfrm>
            <a:prstGeom prst="rect">
              <a:avLst/>
            </a:prstGeom>
          </p:spPr>
        </p:pic>
        <p:pic>
          <p:nvPicPr>
            <p:cNvPr id="32" name="Picture 31" descr="seg_12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70078" y="3867150"/>
              <a:ext cx="1625600" cy="1219200"/>
            </a:xfrm>
            <a:prstGeom prst="rect">
              <a:avLst/>
            </a:prstGeom>
          </p:spPr>
        </p:pic>
        <p:pic>
          <p:nvPicPr>
            <p:cNvPr id="33" name="Picture 32" descr="seg_13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987431" y="226044"/>
              <a:ext cx="1625600" cy="1219200"/>
            </a:xfrm>
            <a:prstGeom prst="rect">
              <a:avLst/>
            </a:prstGeom>
          </p:spPr>
        </p:pic>
        <p:pic>
          <p:nvPicPr>
            <p:cNvPr id="34" name="Picture 33" descr="seg_14.jpg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87431" y="1436997"/>
              <a:ext cx="1625600" cy="1219200"/>
            </a:xfrm>
            <a:prstGeom prst="rect">
              <a:avLst/>
            </a:prstGeom>
          </p:spPr>
        </p:pic>
        <p:pic>
          <p:nvPicPr>
            <p:cNvPr id="35" name="Picture 34" descr="seg_15.jpg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87431" y="2647950"/>
              <a:ext cx="1625600" cy="1219200"/>
            </a:xfrm>
            <a:prstGeom prst="rect">
              <a:avLst/>
            </a:prstGeom>
          </p:spPr>
        </p:pic>
        <p:pic>
          <p:nvPicPr>
            <p:cNvPr id="36" name="Picture 35" descr="seg_16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87431" y="3867150"/>
              <a:ext cx="1625600" cy="12192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Dense point cloud with texture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5300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Perform view selection and incrementally build the model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Use camera projection matrix and back-project each pixel onto the corresponding plane</a:t>
            </a:r>
          </a:p>
          <a:p>
            <a:pPr lvl="1" algn="just"/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19200" y="2971800"/>
            <a:ext cx="6708327" cy="3286124"/>
            <a:chOff x="1219200" y="2971800"/>
            <a:chExt cx="6708327" cy="3286124"/>
          </a:xfrm>
        </p:grpSpPr>
        <p:pic>
          <p:nvPicPr>
            <p:cNvPr id="8" name="Picture 4" descr="C:\Users\Adarsh\Documents\Research_Project\Weekly_updates\08_11\my_3D_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2971800"/>
              <a:ext cx="1905000" cy="1729791"/>
            </a:xfrm>
            <a:prstGeom prst="rect">
              <a:avLst/>
            </a:prstGeom>
            <a:noFill/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0600" y="4876800"/>
              <a:ext cx="3126927" cy="138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9200" y="4876800"/>
              <a:ext cx="3135685" cy="138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1285719" y="1322249"/>
            <a:ext cx="6486681" cy="4849951"/>
            <a:chOff x="1285719" y="1322249"/>
            <a:chExt cx="6486681" cy="4849951"/>
          </a:xfrm>
        </p:grpSpPr>
        <p:pic>
          <p:nvPicPr>
            <p:cNvPr id="51" name="Picture 3" descr="C:\Users\Adarsh\Documents\Research_Project\Workspace\IC3D\bin\data_cornell_box_1200x900_512x384\L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719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2" name="Picture 4" descr="C:\Users\Adarsh\Documents\Research_Project\Workspace\IC3D\bin\data_cornell_box_1200x900_512x384\L000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719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3" name="Picture 5" descr="C:\Users\Adarsh\Documents\Research_Project\Workspace\IC3D\bin\data_cornell_box_1200x900_512x384\L000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85719" y="3737188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4" name="Picture 6" descr="C:\Users\Adarsh\Documents\Research_Project\Workspace\IC3D\bin\data_cornell_box_1200x900_512x384\L000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85719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5" name="Picture 2" descr="C:\Users\Adarsh\Documents\Research_Project\Workspace\IC3D\bin\data_cornell_box_1200x900_512x384\L0015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35677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6" name="Picture 7" descr="C:\Users\Adarsh\Documents\Research_Project\Workspace\IC3D\bin\data_cornell_box_1200x900_512x384\L000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02370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7" name="Picture 8" descr="C:\Users\Adarsh\Documents\Research_Project\Workspace\IC3D\bin\data_cornell_box_1200x900_512x384\L000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02370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58" name="Picture 9" descr="C:\Users\Adarsh\Documents\Research_Project\Workspace\IC3D\bin\data_cornell_box_1200x900_512x384\L0006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902371" y="3737187"/>
              <a:ext cx="1636724" cy="1227543"/>
            </a:xfrm>
            <a:prstGeom prst="rect">
              <a:avLst/>
            </a:prstGeom>
            <a:noFill/>
          </p:spPr>
        </p:pic>
        <p:pic>
          <p:nvPicPr>
            <p:cNvPr id="59" name="Picture 10" descr="C:\Users\Adarsh\Documents\Research_Project\Workspace\IC3D\bin\data_cornell_box_1200x900_512x384\L0007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02370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0" name="Picture 11" descr="C:\Users\Adarsh\Documents\Research_Project\Workspace\IC3D\bin\data_cornell_box_1200x900_512x384\L0008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519025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1" name="Picture 12" descr="C:\Users\Adarsh\Documents\Research_Project\Workspace\IC3D\bin\data_cornell_box_1200x900_512x384\L0009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19025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2" name="Picture 13" descr="C:\Users\Adarsh\Documents\Research_Project\Workspace\IC3D\bin\data_cornell_box_1200x900_512x384\L0010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19023" y="373718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3" name="Picture 14" descr="C:\Users\Adarsh\Documents\Research_Project\Workspace\IC3D\bin\data_cornell_box_1200x900_512x384\L0011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19025" y="4944657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4" name="Picture 15" descr="C:\Users\Adarsh\Documents\Research_Project\Workspace\IC3D\bin\data_cornell_box_1200x900_512x384\L0012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135677" y="132224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5" name="Picture 16" descr="C:\Users\Adarsh\Documents\Research_Project\Workspace\IC3D\bin\data_cornell_box_1200x900_512x384\L0013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135677" y="2529719"/>
              <a:ext cx="1636723" cy="1227543"/>
            </a:xfrm>
            <a:prstGeom prst="rect">
              <a:avLst/>
            </a:prstGeom>
            <a:noFill/>
          </p:spPr>
        </p:pic>
        <p:pic>
          <p:nvPicPr>
            <p:cNvPr id="66" name="Picture 17" descr="C:\Users\Adarsh\Documents\Research_Project\Workspace\IC3D\bin\data_cornell_box_1200x900_512x384\L0014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135677" y="3737187"/>
              <a:ext cx="1636723" cy="1227543"/>
            </a:xfrm>
            <a:prstGeom prst="rect">
              <a:avLst/>
            </a:prstGeom>
            <a:noFill/>
          </p:spPr>
        </p:pic>
      </p:grpSp>
      <p:pic>
        <p:nvPicPr>
          <p:cNvPr id="89" name="Picture 16" descr="C:\Users\Adarsh\Documents\Research_Project\Workspace\IC3D\bin\data_cornell_box_1200x900_512x384\L0013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44904" y="2514600"/>
            <a:ext cx="1636723" cy="1227543"/>
          </a:xfrm>
          <a:prstGeom prst="rect">
            <a:avLst/>
          </a:prstGeom>
          <a:noFill/>
        </p:spPr>
      </p:pic>
      <p:pic>
        <p:nvPicPr>
          <p:cNvPr id="87" name="Picture 5" descr="C:\Users\Adarsh\Documents\Research_Project\Workspace\IC3D\bin\data_cornell_box_1200x900_512x384\L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1112" y="3719512"/>
            <a:ext cx="1636723" cy="122754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dirty="0" smtClean="0"/>
              <a:t>3D: Interactive planar reconstruction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4" name="Picture 83" descr="scr_image_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81000" y="1385248"/>
            <a:ext cx="3954113" cy="2958152"/>
          </a:xfrm>
          <a:prstGeom prst="rect">
            <a:avLst/>
          </a:prstGeom>
        </p:spPr>
      </p:pic>
      <p:pic>
        <p:nvPicPr>
          <p:cNvPr id="85" name="Picture 84" descr="scr_image_2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724400" y="1371600"/>
            <a:ext cx="3954400" cy="2958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14600" y="4343400"/>
            <a:ext cx="4569176" cy="1904705"/>
            <a:chOff x="2514600" y="4343400"/>
            <a:chExt cx="4569176" cy="1904705"/>
          </a:xfrm>
        </p:grpSpPr>
        <p:pic>
          <p:nvPicPr>
            <p:cNvPr id="9" name="Picture 8" descr="mesh_visualization_white_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600" y="4572000"/>
              <a:ext cx="1508572" cy="1579683"/>
            </a:xfrm>
            <a:prstGeom prst="rect">
              <a:avLst/>
            </a:prstGeom>
          </p:spPr>
        </p:pic>
        <p:pic>
          <p:nvPicPr>
            <p:cNvPr id="10" name="Picture 9" descr="mesh_visualization_white_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4400" y="4343400"/>
              <a:ext cx="2359376" cy="190470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514600" y="1956060"/>
            <a:ext cx="5238477" cy="2082540"/>
            <a:chOff x="2514600" y="1752600"/>
            <a:chExt cx="5238477" cy="2082540"/>
          </a:xfrm>
        </p:grpSpPr>
        <p:pic>
          <p:nvPicPr>
            <p:cNvPr id="7" name="Picture 6" descr="mesh_visualization_white_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4600" y="1981200"/>
              <a:ext cx="1866629" cy="1812049"/>
            </a:xfrm>
            <a:prstGeom prst="rect">
              <a:avLst/>
            </a:prstGeom>
          </p:spPr>
        </p:pic>
        <p:pic>
          <p:nvPicPr>
            <p:cNvPr id="8" name="Picture 7" descr="mesh_visualization_white_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2600" y="1752600"/>
              <a:ext cx="2190477" cy="208254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Mesh visualization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53000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Modeling the 3D geometry using triangular meshes</a:t>
            </a:r>
          </a:p>
          <a:p>
            <a:pPr algn="just"/>
            <a:r>
              <a:rPr lang="en-US" sz="2800" dirty="0" smtClean="0"/>
              <a:t>Single mesh model – Single image texture</a:t>
            </a:r>
          </a:p>
          <a:p>
            <a:pPr lvl="1" algn="just"/>
            <a:endParaRPr lang="en-US" sz="2400" dirty="0" smtClean="0"/>
          </a:p>
          <a:p>
            <a:pPr lvl="1" algn="just"/>
            <a:endParaRPr lang="en-US" sz="2400" dirty="0" smtClean="0"/>
          </a:p>
          <a:p>
            <a:pPr lvl="1" algn="just"/>
            <a:endParaRPr lang="en-US" sz="2400" dirty="0" smtClean="0"/>
          </a:p>
          <a:p>
            <a:pPr lvl="1" algn="just"/>
            <a:endParaRPr lang="en-US" sz="2400" dirty="0" smtClean="0"/>
          </a:p>
          <a:p>
            <a:pPr algn="just"/>
            <a:r>
              <a:rPr lang="en-US" sz="2800" dirty="0" smtClean="0"/>
              <a:t>Multiple mesh model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dirty="0" smtClean="0"/>
              <a:t>3D: Interactive planar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results…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1600200"/>
            <a:ext cx="6248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00200" y="5638800"/>
            <a:ext cx="6248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rnell_building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1905000"/>
            <a:ext cx="6629400" cy="3831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dirty="0" smtClean="0"/>
              <a:t>3D: Interactive planar reconstruction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results…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1600200"/>
            <a:ext cx="6248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00200" y="5638800"/>
            <a:ext cx="6248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rnell_dataset_1_fin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1828800"/>
            <a:ext cx="7334577" cy="4187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i</a:t>
            </a:r>
            <a:r>
              <a:rPr lang="en-US" dirty="0" smtClean="0"/>
              <a:t>3D, a new interactive planar 3D reconstruction algorithm using simple user interactions in the form of scribbles</a:t>
            </a:r>
          </a:p>
          <a:p>
            <a:endParaRPr lang="en-US" dirty="0" smtClean="0"/>
          </a:p>
          <a:p>
            <a:r>
              <a:rPr lang="en-US" smtClean="0"/>
              <a:t>Discuss multiple </a:t>
            </a:r>
            <a:r>
              <a:rPr lang="en-US" dirty="0" smtClean="0"/>
              <a:t>methods to refine segmentations and correct superpixel leaks</a:t>
            </a:r>
          </a:p>
          <a:p>
            <a:endParaRPr lang="en-US" dirty="0" smtClean="0"/>
          </a:p>
          <a:p>
            <a:r>
              <a:rPr lang="en-US" dirty="0" smtClean="0"/>
              <a:t>Complete and pleasing reconstructions – described two forms of visualizations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514600"/>
            <a:ext cx="4495800" cy="1371600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 smtClean="0"/>
              <a:t>Thank You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dirty="0" smtClean="0"/>
              <a:t>3D: Interactive planar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results…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2400" y="2119472"/>
            <a:ext cx="8839200" cy="3569209"/>
            <a:chOff x="1095069" y="2909367"/>
            <a:chExt cx="24500911" cy="9893300"/>
          </a:xfrm>
        </p:grpSpPr>
        <p:pic>
          <p:nvPicPr>
            <p:cNvPr id="5" name="Picture 4" descr="building_1_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78186" y="3947388"/>
              <a:ext cx="13417794" cy="8462132"/>
            </a:xfrm>
            <a:prstGeom prst="rect">
              <a:avLst/>
            </a:prstGeom>
          </p:spPr>
        </p:pic>
        <p:pic>
          <p:nvPicPr>
            <p:cNvPr id="6" name="Picture 5" descr="building_1_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069" y="2909367"/>
              <a:ext cx="10579101" cy="98933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38200" y="1447800"/>
            <a:ext cx="7590182" cy="4947128"/>
            <a:chOff x="282226" y="541615"/>
            <a:chExt cx="25300608" cy="16490426"/>
          </a:xfrm>
        </p:grpSpPr>
        <p:pic>
          <p:nvPicPr>
            <p:cNvPr id="8" name="Picture 7" descr="building_2_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2403" y="541615"/>
              <a:ext cx="13585824" cy="9029700"/>
            </a:xfrm>
            <a:prstGeom prst="rect">
              <a:avLst/>
            </a:prstGeom>
          </p:spPr>
        </p:pic>
        <p:pic>
          <p:nvPicPr>
            <p:cNvPr id="9" name="Picture 8" descr="building_2_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37684" y="9571315"/>
              <a:ext cx="12645150" cy="7460725"/>
            </a:xfrm>
            <a:prstGeom prst="rect">
              <a:avLst/>
            </a:prstGeom>
          </p:spPr>
        </p:pic>
        <p:pic>
          <p:nvPicPr>
            <p:cNvPr id="10" name="Picture 9" descr="building_2_3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226" y="9218547"/>
              <a:ext cx="12616534" cy="78134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dirty="0" smtClean="0"/>
              <a:t>3D: Interactive planar reconstruction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results…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Closing the loop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User provides scribbles on any image</a:t>
            </a:r>
          </a:p>
          <a:p>
            <a:pPr algn="just"/>
            <a:r>
              <a:rPr lang="en-US" dirty="0" smtClean="0"/>
              <a:t>Perform segmentation of the image using the daisy descriptors</a:t>
            </a:r>
          </a:p>
          <a:p>
            <a:pPr algn="just"/>
            <a:r>
              <a:rPr lang="en-US" dirty="0" smtClean="0"/>
              <a:t>Provide edge connectedness scribbles</a:t>
            </a:r>
          </a:p>
          <a:p>
            <a:pPr algn="just"/>
            <a:r>
              <a:rPr lang="en-US" dirty="0" smtClean="0"/>
              <a:t>Estimate plane parameters</a:t>
            </a:r>
          </a:p>
          <a:p>
            <a:pPr algn="just"/>
            <a:r>
              <a:rPr lang="en-US" dirty="0" smtClean="0"/>
              <a:t>Perform plane co-segmentation</a:t>
            </a:r>
          </a:p>
          <a:p>
            <a:pPr algn="just"/>
            <a:r>
              <a:rPr lang="en-US" dirty="0" smtClean="0"/>
              <a:t>Loop – Control with the user</a:t>
            </a:r>
          </a:p>
          <a:p>
            <a:pPr algn="just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View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Rank images based on angle between the plane normal and viewing direction – lower the angle better the view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Incrementally build the model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</a:p>
          <a:p>
            <a:pPr lvl="1" algn="just"/>
            <a:r>
              <a:rPr lang="en-US" dirty="0" smtClean="0"/>
              <a:t>Start with the best view for each plane – will have holes due to occlusion</a:t>
            </a:r>
          </a:p>
          <a:p>
            <a:pPr lvl="1" algn="just"/>
            <a:r>
              <a:rPr lang="en-US" dirty="0" smtClean="0"/>
              <a:t>Proceed with the next one in order of ranking and incrementally fill up the holes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6443246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aseline="30000" dirty="0" smtClean="0"/>
              <a:t>*</a:t>
            </a:r>
            <a:r>
              <a:rPr lang="en-US" sz="1600" dirty="0" err="1" smtClean="0"/>
              <a:t>Debevec</a:t>
            </a:r>
            <a:r>
              <a:rPr lang="en-US" sz="1600" dirty="0" smtClean="0"/>
              <a:t> </a:t>
            </a:r>
            <a:r>
              <a:rPr lang="en-US" sz="1600" i="1" dirty="0" smtClean="0"/>
              <a:t>et. al., SIGGRAPH ‘96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i</a:t>
            </a:r>
            <a:r>
              <a:rPr lang="en-US" dirty="0" smtClean="0"/>
              <a:t>3D: Interactive planar reconstruction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" name="Picture 19" descr="mesh_visualization_white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447800"/>
            <a:ext cx="2438400" cy="2367102"/>
          </a:xfrm>
          <a:prstGeom prst="rect">
            <a:avLst/>
          </a:prstGeom>
        </p:spPr>
      </p:pic>
      <p:pic>
        <p:nvPicPr>
          <p:cNvPr id="21" name="Picture 20" descr="mesh_visualization_white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1295400"/>
            <a:ext cx="2190477" cy="2082540"/>
          </a:xfrm>
          <a:prstGeom prst="rect">
            <a:avLst/>
          </a:prstGeom>
        </p:spPr>
      </p:pic>
      <p:pic>
        <p:nvPicPr>
          <p:cNvPr id="22" name="Picture 21" descr="mesh_visualization_white_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3962400"/>
            <a:ext cx="2114315" cy="2213980"/>
          </a:xfrm>
          <a:prstGeom prst="rect">
            <a:avLst/>
          </a:prstGeom>
        </p:spPr>
      </p:pic>
      <p:pic>
        <p:nvPicPr>
          <p:cNvPr id="23" name="Picture 22" descr="mesh_visualization_white_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3352800"/>
            <a:ext cx="3657143" cy="295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g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6696" y="1676400"/>
            <a:ext cx="2334904" cy="1753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Segmentation refinement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6172200" cy="4953000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Stage 1:  </a:t>
            </a:r>
          </a:p>
          <a:p>
            <a:pPr lvl="1" algn="just"/>
            <a:r>
              <a:rPr lang="en-US" dirty="0" smtClean="0"/>
              <a:t>Warp segments from each image to every other image</a:t>
            </a:r>
          </a:p>
          <a:p>
            <a:pPr lvl="1" algn="just"/>
            <a:r>
              <a:rPr lang="en-US" dirty="0" smtClean="0"/>
              <a:t>For each image refine the segmentations of each plane by taking a per-pixel vote of all the warps</a:t>
            </a:r>
          </a:p>
          <a:p>
            <a:pPr lvl="1" algn="just"/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Stage 2: (mainly for scenes with polygon boundaries)</a:t>
            </a:r>
          </a:p>
          <a:p>
            <a:pPr lvl="1" algn="just"/>
            <a:r>
              <a:rPr lang="en-US" dirty="0" smtClean="0"/>
              <a:t>Use the line of intersection of every pair of planes</a:t>
            </a:r>
          </a:p>
          <a:p>
            <a:pPr lvl="1" algn="just"/>
            <a:r>
              <a:rPr lang="en-US" dirty="0" smtClean="0"/>
              <a:t>Project this line in 3D onto images</a:t>
            </a:r>
          </a:p>
          <a:p>
            <a:pPr lvl="1" algn="just"/>
            <a:r>
              <a:rPr lang="en-US" dirty="0" smtClean="0"/>
              <a:t>Use line to define plane boundary</a:t>
            </a:r>
          </a:p>
        </p:txBody>
      </p:sp>
      <p:pic>
        <p:nvPicPr>
          <p:cNvPr id="4" name="Picture 3" descr="line_projec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05600" y="4343400"/>
            <a:ext cx="2211131" cy="1723495"/>
          </a:xfrm>
          <a:prstGeom prst="rect">
            <a:avLst/>
          </a:prstGeom>
        </p:spPr>
      </p:pic>
      <p:pic>
        <p:nvPicPr>
          <p:cNvPr id="1027" name="Picture 3" descr="C:\Users\Adarsh\Documents\Research_Project\my_papers\WNYIP\figures\seg_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4800" y="1676400"/>
            <a:ext cx="2334684" cy="1751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3D Visualization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Visualization chosen based on application</a:t>
            </a:r>
          </a:p>
          <a:p>
            <a:pPr lvl="1"/>
            <a:r>
              <a:rPr lang="en-US" sz="2400" dirty="0" smtClean="0"/>
              <a:t>Full model required</a:t>
            </a:r>
          </a:p>
          <a:p>
            <a:pPr lvl="2"/>
            <a:r>
              <a:rPr lang="en-US" sz="2400" dirty="0" smtClean="0"/>
              <a:t>Dense point cloud with texture</a:t>
            </a:r>
          </a:p>
          <a:p>
            <a:pPr lvl="2"/>
            <a:r>
              <a:rPr lang="en-US" sz="2400" dirty="0" smtClean="0"/>
              <a:t>Multiple mesh model</a:t>
            </a:r>
          </a:p>
          <a:p>
            <a:pPr lvl="2"/>
            <a:endParaRPr lang="en-US" sz="2400" dirty="0" smtClean="0"/>
          </a:p>
          <a:p>
            <a:pPr lvl="1"/>
            <a:r>
              <a:rPr lang="en-US" sz="2400" dirty="0" smtClean="0"/>
              <a:t>Pleasing visualization – fly through</a:t>
            </a:r>
          </a:p>
          <a:p>
            <a:pPr lvl="2"/>
            <a:r>
              <a:rPr lang="en-US" sz="2400" dirty="0" smtClean="0"/>
              <a:t>Single mesh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i="1" dirty="0" smtClean="0"/>
              <a:t>i</a:t>
            </a:r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"/>
          </p:nvPr>
        </p:nvSpPr>
        <p:spPr>
          <a:xfrm>
            <a:off x="1524000" y="1295400"/>
            <a:ext cx="6096000" cy="457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Automatic 3D reconstruction algorithms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609600" y="2466201"/>
            <a:ext cx="3352800" cy="1648599"/>
            <a:chOff x="609600" y="2286000"/>
            <a:chExt cx="3352800" cy="1648599"/>
          </a:xfrm>
        </p:grpSpPr>
        <p:sp>
          <p:nvSpPr>
            <p:cNvPr id="6" name="Right Arrow 5"/>
            <p:cNvSpPr/>
            <p:nvPr/>
          </p:nvSpPr>
          <p:spPr>
            <a:xfrm>
              <a:off x="2133600" y="2819400"/>
              <a:ext cx="219242" cy="11035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2286000"/>
              <a:ext cx="1471448" cy="1219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0" y="2286000"/>
              <a:ext cx="1524000" cy="12192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90600" y="3657600"/>
              <a:ext cx="251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Snavely</a:t>
              </a:r>
              <a:r>
                <a:rPr lang="en-US" sz="1200" dirty="0" smtClean="0"/>
                <a:t> </a:t>
              </a:r>
              <a:r>
                <a:rPr lang="en-US" sz="1200" i="1" dirty="0" smtClean="0"/>
                <a:t>et. al., </a:t>
              </a:r>
              <a:r>
                <a:rPr lang="en-US" sz="1200" dirty="0" smtClean="0"/>
                <a:t>SIGGRAPH ‘06</a:t>
              </a:r>
              <a:endParaRPr lang="en-US" sz="12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76800" y="3228201"/>
            <a:ext cx="4049008" cy="1267599"/>
            <a:chOff x="4876800" y="2971800"/>
            <a:chExt cx="4049008" cy="12675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76800" y="2971800"/>
              <a:ext cx="1231900" cy="100517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2971800"/>
              <a:ext cx="1219200" cy="9948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96200" y="2971800"/>
              <a:ext cx="1229608" cy="10033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019800" y="3962400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Furukawa </a:t>
              </a:r>
              <a:r>
                <a:rPr lang="en-US" sz="1200" i="1" dirty="0" smtClean="0"/>
                <a:t>et. al., CVPR ‘09</a:t>
              </a:r>
              <a:endParaRPr lang="en-US" sz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28800" y="4572000"/>
            <a:ext cx="5745480" cy="1800999"/>
            <a:chOff x="1828800" y="4419600"/>
            <a:chExt cx="5745480" cy="18009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8800" y="4419600"/>
              <a:ext cx="5745480" cy="147066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810000" y="5943600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/>
                <a:t>Sinha</a:t>
              </a:r>
              <a:r>
                <a:rPr lang="en-US" sz="1200" dirty="0" smtClean="0"/>
                <a:t> </a:t>
              </a:r>
              <a:r>
                <a:rPr lang="en-US" sz="1200" i="1" dirty="0" smtClean="0"/>
                <a:t>et. al., ICCV ‘09</a:t>
              </a:r>
              <a:endParaRPr lang="en-US" sz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69789" y="1932801"/>
            <a:ext cx="2736011" cy="1115199"/>
            <a:chOff x="5638800" y="1676400"/>
            <a:chExt cx="2736011" cy="11151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8800" y="1676400"/>
              <a:ext cx="2736011" cy="8382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095999" y="2514600"/>
              <a:ext cx="18978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Furukawa </a:t>
              </a:r>
              <a:r>
                <a:rPr lang="en-US" sz="1200" i="1" dirty="0" smtClean="0"/>
                <a:t>et. al., CVPR ‘07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i="1" dirty="0" smtClean="0"/>
              <a:t>i</a:t>
            </a:r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"/>
          </p:nvPr>
        </p:nvSpPr>
        <p:spPr>
          <a:xfrm>
            <a:off x="1752600" y="1219200"/>
            <a:ext cx="6096000" cy="457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Interactive 3D reconstruction algorithms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410200" y="1752600"/>
            <a:ext cx="2774950" cy="2870775"/>
            <a:chOff x="1143000" y="1676400"/>
            <a:chExt cx="2546350" cy="2797733"/>
          </a:xfrm>
        </p:grpSpPr>
        <p:sp>
          <p:nvSpPr>
            <p:cNvPr id="20" name="TextBox 19"/>
            <p:cNvSpPr txBox="1"/>
            <p:nvPr/>
          </p:nvSpPr>
          <p:spPr>
            <a:xfrm>
              <a:off x="1352768" y="3904237"/>
              <a:ext cx="2193584" cy="56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Hengel</a:t>
              </a:r>
              <a:r>
                <a:rPr lang="en-US" sz="1600" dirty="0" smtClean="0"/>
                <a:t> </a:t>
              </a:r>
              <a:r>
                <a:rPr lang="en-US" sz="1600" i="1" dirty="0" smtClean="0"/>
                <a:t>et. al.,  </a:t>
              </a:r>
              <a:r>
                <a:rPr lang="en-US" sz="1600" b="1" i="1" dirty="0" err="1" smtClean="0"/>
                <a:t>VideoTrace</a:t>
              </a:r>
              <a:endParaRPr lang="en-US" sz="1600" b="1" i="1" dirty="0" smtClean="0"/>
            </a:p>
            <a:p>
              <a:pPr algn="ctr"/>
              <a:r>
                <a:rPr lang="en-US" sz="1600" i="1" dirty="0" smtClean="0"/>
                <a:t>SIGGRAPH ‘07</a:t>
              </a:r>
              <a:endParaRPr lang="en-US" sz="1600" b="1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1676400"/>
              <a:ext cx="2546350" cy="21653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219200" y="1752600"/>
            <a:ext cx="2743200" cy="2776491"/>
            <a:chOff x="5486400" y="1905000"/>
            <a:chExt cx="2577128" cy="2606337"/>
          </a:xfrm>
        </p:grpSpPr>
        <p:sp>
          <p:nvSpPr>
            <p:cNvPr id="21" name="TextBox 20"/>
            <p:cNvSpPr txBox="1"/>
            <p:nvPr/>
          </p:nvSpPr>
          <p:spPr>
            <a:xfrm>
              <a:off x="5987508" y="3962399"/>
              <a:ext cx="1690240" cy="54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Debevec</a:t>
              </a:r>
              <a:r>
                <a:rPr lang="en-US" sz="1600" dirty="0" smtClean="0"/>
                <a:t> </a:t>
              </a:r>
              <a:r>
                <a:rPr lang="en-US" sz="1600" i="1" dirty="0" smtClean="0"/>
                <a:t>et. al., SIGGRAPH ‘96</a:t>
              </a:r>
              <a:endParaRPr lang="en-US" sz="16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0" y="1905000"/>
              <a:ext cx="990600" cy="2029731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>
              <a:off x="6629400" y="2895600"/>
              <a:ext cx="219242" cy="11035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0399" y="1905000"/>
              <a:ext cx="1053129" cy="20574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453640" y="4572000"/>
            <a:ext cx="4556760" cy="1786355"/>
            <a:chOff x="2453640" y="4572000"/>
            <a:chExt cx="4556760" cy="1786355"/>
          </a:xfrm>
        </p:grpSpPr>
        <p:sp>
          <p:nvSpPr>
            <p:cNvPr id="22" name="TextBox 21"/>
            <p:cNvSpPr txBox="1"/>
            <p:nvPr/>
          </p:nvSpPr>
          <p:spPr>
            <a:xfrm>
              <a:off x="3733800" y="6019801"/>
              <a:ext cx="2057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Sinha</a:t>
              </a:r>
              <a:r>
                <a:rPr lang="en-US" sz="1600" dirty="0" smtClean="0"/>
                <a:t> </a:t>
              </a:r>
              <a:r>
                <a:rPr lang="en-US" sz="1600" i="1" dirty="0" smtClean="0"/>
                <a:t>et. al., SIGASIA ‘08</a:t>
              </a:r>
              <a:endParaRPr lang="en-US" sz="16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40" y="4572000"/>
              <a:ext cx="2133600" cy="134862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68240" y="4572000"/>
              <a:ext cx="2042160" cy="1371600"/>
            </a:xfrm>
            <a:prstGeom prst="rect">
              <a:avLst/>
            </a:prstGeom>
          </p:spPr>
        </p:pic>
        <p:sp>
          <p:nvSpPr>
            <p:cNvPr id="28" name="Right Arrow 27"/>
            <p:cNvSpPr/>
            <p:nvPr/>
          </p:nvSpPr>
          <p:spPr>
            <a:xfrm>
              <a:off x="4663440" y="5257800"/>
              <a:ext cx="219242" cy="11035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i="1" dirty="0" smtClean="0"/>
              <a:t>i</a:t>
            </a:r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295400"/>
            <a:ext cx="6096000" cy="457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Scribbles as a form of interaction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3352800" y="4191000"/>
            <a:ext cx="2438400" cy="1981201"/>
            <a:chOff x="4953000" y="1828800"/>
            <a:chExt cx="2438400" cy="198120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0" y="1828800"/>
              <a:ext cx="2438400" cy="16002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029200" y="3505201"/>
              <a:ext cx="2133600" cy="304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Srivatsava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et. al., VMV</a:t>
              </a:r>
              <a:r>
                <a:rPr lang="en-US" sz="1400" dirty="0" smtClean="0"/>
                <a:t> ‘09</a:t>
              </a:r>
              <a:endParaRPr lang="en-US" sz="1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48200" y="1981200"/>
            <a:ext cx="3962400" cy="2209800"/>
            <a:chOff x="2590800" y="3886200"/>
            <a:chExt cx="3962400" cy="2209800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800" y="3886200"/>
              <a:ext cx="1143000" cy="17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Content Placeholder 2"/>
            <p:cNvSpPr txBox="1">
              <a:spLocks/>
            </p:cNvSpPr>
            <p:nvPr/>
          </p:nvSpPr>
          <p:spPr>
            <a:xfrm>
              <a:off x="2590800" y="5638800"/>
              <a:ext cx="3962400" cy="4572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742950" marR="0" lvl="1" indent="-28575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Li</a:t>
              </a:r>
              <a:r>
                <a:rPr kumimoji="0" lang="en-US" sz="16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6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et al.</a:t>
              </a:r>
              <a:r>
                <a:rPr kumimoji="0" lang="en-US" sz="1600" b="0" i="1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Lazy Snapping. </a:t>
              </a:r>
              <a:r>
                <a:rPr kumimoji="0" lang="en-US" sz="16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SIGGRAPH ’04.</a:t>
              </a:r>
              <a:endPara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53000" y="3886200"/>
              <a:ext cx="1143000" cy="17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oup 39"/>
          <p:cNvGrpSpPr/>
          <p:nvPr/>
        </p:nvGrpSpPr>
        <p:grpSpPr>
          <a:xfrm>
            <a:off x="914400" y="2133600"/>
            <a:ext cx="3047999" cy="1954694"/>
            <a:chOff x="990600" y="2133601"/>
            <a:chExt cx="2735384" cy="172915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5862" y="2133601"/>
              <a:ext cx="1056123" cy="12954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9862" y="2133601"/>
              <a:ext cx="1056122" cy="1295400"/>
            </a:xfrm>
            <a:prstGeom prst="rect">
              <a:avLst/>
            </a:prstGeom>
          </p:spPr>
        </p:pic>
        <p:sp>
          <p:nvSpPr>
            <p:cNvPr id="30" name="Right Arrow 29"/>
            <p:cNvSpPr/>
            <p:nvPr/>
          </p:nvSpPr>
          <p:spPr>
            <a:xfrm>
              <a:off x="2365063" y="2667001"/>
              <a:ext cx="219242" cy="110359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/>
            <p:cNvSpPr txBox="1">
              <a:spLocks/>
            </p:cNvSpPr>
            <p:nvPr/>
          </p:nvSpPr>
          <p:spPr>
            <a:xfrm>
              <a:off x="990600" y="3481754"/>
              <a:ext cx="2667000" cy="3810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lvl="1">
                <a:buNone/>
              </a:pPr>
              <a:r>
                <a:rPr lang="en-US" sz="1600" dirty="0" err="1" smtClean="0">
                  <a:solidFill>
                    <a:srgbClr val="000000"/>
                  </a:solidFill>
                </a:rPr>
                <a:t>Boykov</a:t>
              </a:r>
              <a:r>
                <a:rPr lang="en-US" sz="1600" dirty="0" smtClean="0">
                  <a:solidFill>
                    <a:srgbClr val="000000"/>
                  </a:solidFill>
                </a:rPr>
                <a:t> and Jolly, ICCV ’01.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67400" y="47244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Improvement to Make3D (3D from a single image)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2895E-6 L 3.33333E-6 0.1241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1878E-6 L 1.11022E-16 0.1165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590800"/>
            <a:ext cx="2667000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 smtClean="0"/>
              <a:t>Algorithm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Preprocessing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5638800" cy="45259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Structure from motion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Superpixel map – mean shift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SIFT-like daisy descriptor</a:t>
            </a: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136092"/>
            <a:ext cx="2609850" cy="22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1592" y="1429633"/>
            <a:ext cx="1428750" cy="144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Adarsh\Documents\Research_Project\my_papers\WNYIP\figures\superpixel_ma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130818"/>
            <a:ext cx="1408111" cy="1060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i_screensh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882" y="1256016"/>
            <a:ext cx="7692118" cy="4839984"/>
          </a:xfrm>
          <a:prstGeom prst="rect">
            <a:avLst/>
          </a:prstGeom>
        </p:spPr>
      </p:pic>
      <p:pic>
        <p:nvPicPr>
          <p:cNvPr id="1027" name="Picture 3" descr="C:\Users\Adarsh\Application Data\SSH\temp\Picture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448" y="1268104"/>
            <a:ext cx="7696200" cy="483785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41C9A-A672-437B-AB54-DD4CBF43DD2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dirty="0" smtClean="0"/>
              <a:t>Interactions</a:t>
            </a:r>
            <a:endParaRPr lang="en-US" dirty="0"/>
          </a:p>
        </p:txBody>
      </p:sp>
      <p:pic>
        <p:nvPicPr>
          <p:cNvPr id="4" name="Picture 3" descr="gui_scribbles_screensho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1268104"/>
            <a:ext cx="7692118" cy="4839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3091</TotalTime>
  <Words>757</Words>
  <Application>Microsoft Macintosh PowerPoint</Application>
  <PresentationFormat>On-screen Show (4:3)</PresentationFormat>
  <Paragraphs>224</Paragraphs>
  <Slides>31</Slides>
  <Notes>31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Origin</vt:lpstr>
      <vt:lpstr>i3D: Interactive Planar Reconstruction of Objects and Scenes</vt:lpstr>
      <vt:lpstr>i3D: Interactive planar reconstruction</vt:lpstr>
      <vt:lpstr>i3D: Interactive planar reconstruction</vt:lpstr>
      <vt:lpstr>Introduction to i3D</vt:lpstr>
      <vt:lpstr>Introduction to i3D</vt:lpstr>
      <vt:lpstr>Introduction to i3D</vt:lpstr>
      <vt:lpstr>Algorithm</vt:lpstr>
      <vt:lpstr>Preprocessing</vt:lpstr>
      <vt:lpstr>Interactions</vt:lpstr>
      <vt:lpstr>Segmentation</vt:lpstr>
      <vt:lpstr>Segmentation</vt:lpstr>
      <vt:lpstr>Plane co-segmentation</vt:lpstr>
      <vt:lpstr>Plane co-segmentation</vt:lpstr>
      <vt:lpstr>Closing the loop</vt:lpstr>
      <vt:lpstr>Visualizations</vt:lpstr>
      <vt:lpstr>Texture synthesis and rendering</vt:lpstr>
      <vt:lpstr>Segmentation refinement</vt:lpstr>
      <vt:lpstr>Segmentation refinement</vt:lpstr>
      <vt:lpstr>Dense point cloud with texture</vt:lpstr>
      <vt:lpstr>Mesh visualization</vt:lpstr>
      <vt:lpstr>i3D: Interactive planar reconstruction</vt:lpstr>
      <vt:lpstr>i3D: Interactive planar reconstruction</vt:lpstr>
      <vt:lpstr>Conclusion</vt:lpstr>
      <vt:lpstr>Thank You</vt:lpstr>
      <vt:lpstr>Slide 25</vt:lpstr>
      <vt:lpstr>i3D: Interactive planar reconstruction</vt:lpstr>
      <vt:lpstr>i3D: Interactive planar reconstruction</vt:lpstr>
      <vt:lpstr>Closing the loop</vt:lpstr>
      <vt:lpstr>View selection</vt:lpstr>
      <vt:lpstr>Segmentation refinement</vt:lpstr>
      <vt:lpstr>3D Visualization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update</dc:title>
  <dc:creator>Adarsh</dc:creator>
  <cp:lastModifiedBy>Adarsh Kowdle</cp:lastModifiedBy>
  <cp:revision>230</cp:revision>
  <dcterms:created xsi:type="dcterms:W3CDTF">2009-09-23T20:54:01Z</dcterms:created>
  <dcterms:modified xsi:type="dcterms:W3CDTF">2009-09-23T20:54:16Z</dcterms:modified>
</cp:coreProperties>
</file>